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87A38-5256-47C6-87B0-D2E066E4C742}" v="1" dt="2021-04-07T08:45:33.9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38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éa Treschow" userId="13adf247-800c-4fc8-9f4e-d45dcce15316" providerId="ADAL" clId="{782287DD-140F-4ECC-A9D3-83EA6866D162}"/>
    <pc:docChg chg="undo redo custSel modSld">
      <pc:chgData name="Linnéa Treschow" userId="13adf247-800c-4fc8-9f4e-d45dcce15316" providerId="ADAL" clId="{782287DD-140F-4ECC-A9D3-83EA6866D162}" dt="2021-01-20T13:36:19.115" v="25085" actId="20577"/>
      <pc:docMkLst>
        <pc:docMk/>
      </pc:docMkLst>
      <pc:sldChg chg="modSp mod">
        <pc:chgData name="Linnéa Treschow" userId="13adf247-800c-4fc8-9f4e-d45dcce15316" providerId="ADAL" clId="{782287DD-140F-4ECC-A9D3-83EA6866D162}" dt="2021-01-14T12:59:28.865" v="4730" actId="14100"/>
        <pc:sldMkLst>
          <pc:docMk/>
          <pc:sldMk cId="0" sldId="256"/>
        </pc:sldMkLst>
        <pc:spChg chg="mod">
          <ac:chgData name="Linnéa Treschow" userId="13adf247-800c-4fc8-9f4e-d45dcce15316" providerId="ADAL" clId="{782287DD-140F-4ECC-A9D3-83EA6866D162}" dt="2021-01-14T12:59:28.865" v="4730" actId="14100"/>
          <ac:spMkLst>
            <pc:docMk/>
            <pc:sldMk cId="0" sldId="256"/>
            <ac:spMk id="10" creationId="{00000000-0000-0000-0000-000000000000}"/>
          </ac:spMkLst>
        </pc:spChg>
        <pc:spChg chg="mod">
          <ac:chgData name="Linnéa Treschow" userId="13adf247-800c-4fc8-9f4e-d45dcce15316" providerId="ADAL" clId="{782287DD-140F-4ECC-A9D3-83EA6866D162}" dt="2021-01-14T12:59:27.963" v="4728" actId="1076"/>
          <ac:spMkLst>
            <pc:docMk/>
            <pc:sldMk cId="0" sldId="256"/>
            <ac:spMk id="13" creationId="{00000000-0000-0000-0000-000000000000}"/>
          </ac:spMkLst>
        </pc:spChg>
        <pc:spChg chg="mod">
          <ac:chgData name="Linnéa Treschow" userId="13adf247-800c-4fc8-9f4e-d45dcce15316" providerId="ADAL" clId="{782287DD-140F-4ECC-A9D3-83EA6866D162}" dt="2021-01-14T12:59:28.433" v="4729" actId="14100"/>
          <ac:spMkLst>
            <pc:docMk/>
            <pc:sldMk cId="0" sldId="256"/>
            <ac:spMk id="14" creationId="{00000000-0000-0000-0000-000000000000}"/>
          </ac:spMkLst>
        </pc:spChg>
      </pc:sldChg>
      <pc:sldChg chg="modSp mod">
        <pc:chgData name="Linnéa Treschow" userId="13adf247-800c-4fc8-9f4e-d45dcce15316" providerId="ADAL" clId="{782287DD-140F-4ECC-A9D3-83EA6866D162}" dt="2021-01-20T13:36:09.577" v="25084" actId="20577"/>
        <pc:sldMkLst>
          <pc:docMk/>
          <pc:sldMk cId="0" sldId="258"/>
        </pc:sldMkLst>
        <pc:spChg chg="mod">
          <ac:chgData name="Linnéa Treschow" userId="13adf247-800c-4fc8-9f4e-d45dcce15316" providerId="ADAL" clId="{782287DD-140F-4ECC-A9D3-83EA6866D162}" dt="2021-01-19T13:43:20.810" v="13581" actId="1035"/>
          <ac:spMkLst>
            <pc:docMk/>
            <pc:sldMk cId="0" sldId="258"/>
            <ac:spMk id="2" creationId="{00000000-0000-0000-0000-000000000000}"/>
          </ac:spMkLst>
        </pc:spChg>
        <pc:spChg chg="mod">
          <ac:chgData name="Linnéa Treschow" userId="13adf247-800c-4fc8-9f4e-d45dcce15316" providerId="ADAL" clId="{782287DD-140F-4ECC-A9D3-83EA6866D162}" dt="2021-01-20T13:36:09.577" v="25084" actId="20577"/>
          <ac:spMkLst>
            <pc:docMk/>
            <pc:sldMk cId="0" sldId="258"/>
            <ac:spMk id="6" creationId="{00000000-0000-0000-0000-000000000000}"/>
          </ac:spMkLst>
        </pc:spChg>
      </pc:sldChg>
      <pc:sldChg chg="addSp delSp modSp mod">
        <pc:chgData name="Linnéa Treschow" userId="13adf247-800c-4fc8-9f4e-d45dcce15316" providerId="ADAL" clId="{782287DD-140F-4ECC-A9D3-83EA6866D162}" dt="2021-01-20T13:36:19.115" v="25085" actId="20577"/>
        <pc:sldMkLst>
          <pc:docMk/>
          <pc:sldMk cId="0" sldId="259"/>
        </pc:sldMkLst>
        <pc:spChg chg="add del mod">
          <ac:chgData name="Linnéa Treschow" userId="13adf247-800c-4fc8-9f4e-d45dcce15316" providerId="ADAL" clId="{782287DD-140F-4ECC-A9D3-83EA6866D162}" dt="2021-01-14T12:57:57.079" v="4716" actId="790"/>
          <ac:spMkLst>
            <pc:docMk/>
            <pc:sldMk cId="0" sldId="259"/>
            <ac:spMk id="2" creationId="{00000000-0000-0000-0000-000000000000}"/>
          </ac:spMkLst>
        </pc:spChg>
        <pc:spChg chg="mod">
          <ac:chgData name="Linnéa Treschow" userId="13adf247-800c-4fc8-9f4e-d45dcce15316" providerId="ADAL" clId="{782287DD-140F-4ECC-A9D3-83EA6866D162}" dt="2021-01-12T09:57:24.269" v="69" actId="6549"/>
          <ac:spMkLst>
            <pc:docMk/>
            <pc:sldMk cId="0" sldId="259"/>
            <ac:spMk id="3" creationId="{00000000-0000-0000-0000-000000000000}"/>
          </ac:spMkLst>
        </pc:spChg>
        <pc:spChg chg="mod">
          <ac:chgData name="Linnéa Treschow" userId="13adf247-800c-4fc8-9f4e-d45dcce15316" providerId="ADAL" clId="{782287DD-140F-4ECC-A9D3-83EA6866D162}" dt="2021-01-14T12:06:09.808" v="1459" actId="790"/>
          <ac:spMkLst>
            <pc:docMk/>
            <pc:sldMk cId="0" sldId="259"/>
            <ac:spMk id="4" creationId="{00000000-0000-0000-0000-000000000000}"/>
          </ac:spMkLst>
        </pc:spChg>
        <pc:spChg chg="mod">
          <ac:chgData name="Linnéa Treschow" userId="13adf247-800c-4fc8-9f4e-d45dcce15316" providerId="ADAL" clId="{782287DD-140F-4ECC-A9D3-83EA6866D162}" dt="2021-01-14T12:57:45.100" v="4715" actId="1076"/>
          <ac:spMkLst>
            <pc:docMk/>
            <pc:sldMk cId="0" sldId="259"/>
            <ac:spMk id="5" creationId="{00000000-0000-0000-0000-000000000000}"/>
          </ac:spMkLst>
        </pc:spChg>
        <pc:spChg chg="mod">
          <ac:chgData name="Linnéa Treschow" userId="13adf247-800c-4fc8-9f4e-d45dcce15316" providerId="ADAL" clId="{782287DD-140F-4ECC-A9D3-83EA6866D162}" dt="2021-01-14T12:05:13.092" v="1455" actId="790"/>
          <ac:spMkLst>
            <pc:docMk/>
            <pc:sldMk cId="0" sldId="259"/>
            <ac:spMk id="6" creationId="{00000000-0000-0000-0000-000000000000}"/>
          </ac:spMkLst>
        </pc:spChg>
        <pc:spChg chg="mod">
          <ac:chgData name="Linnéa Treschow" userId="13adf247-800c-4fc8-9f4e-d45dcce15316" providerId="ADAL" clId="{782287DD-140F-4ECC-A9D3-83EA6866D162}" dt="2021-01-14T12:18:50.466" v="1562" actId="313"/>
          <ac:spMkLst>
            <pc:docMk/>
            <pc:sldMk cId="0" sldId="259"/>
            <ac:spMk id="7" creationId="{00000000-0000-0000-0000-000000000000}"/>
          </ac:spMkLst>
        </pc:spChg>
        <pc:spChg chg="mod">
          <ac:chgData name="Linnéa Treschow" userId="13adf247-800c-4fc8-9f4e-d45dcce15316" providerId="ADAL" clId="{782287DD-140F-4ECC-A9D3-83EA6866D162}" dt="2021-01-14T12:25:07.468" v="2210" actId="20577"/>
          <ac:spMkLst>
            <pc:docMk/>
            <pc:sldMk cId="0" sldId="259"/>
            <ac:spMk id="8" creationId="{00000000-0000-0000-0000-000000000000}"/>
          </ac:spMkLst>
        </pc:spChg>
        <pc:spChg chg="mod">
          <ac:chgData name="Linnéa Treschow" userId="13adf247-800c-4fc8-9f4e-d45dcce15316" providerId="ADAL" clId="{782287DD-140F-4ECC-A9D3-83EA6866D162}" dt="2021-01-14T12:25:14.309" v="2220" actId="6549"/>
          <ac:spMkLst>
            <pc:docMk/>
            <pc:sldMk cId="0" sldId="259"/>
            <ac:spMk id="9" creationId="{00000000-0000-0000-0000-000000000000}"/>
          </ac:spMkLst>
        </pc:spChg>
        <pc:spChg chg="mod">
          <ac:chgData name="Linnéa Treschow" userId="13adf247-800c-4fc8-9f4e-d45dcce15316" providerId="ADAL" clId="{782287DD-140F-4ECC-A9D3-83EA6866D162}" dt="2021-01-14T12:34:52.896" v="2843" actId="20577"/>
          <ac:spMkLst>
            <pc:docMk/>
            <pc:sldMk cId="0" sldId="259"/>
            <ac:spMk id="10" creationId="{00000000-0000-0000-0000-000000000000}"/>
          </ac:spMkLst>
        </pc:spChg>
        <pc:spChg chg="mod">
          <ac:chgData name="Linnéa Treschow" userId="13adf247-800c-4fc8-9f4e-d45dcce15316" providerId="ADAL" clId="{782287DD-140F-4ECC-A9D3-83EA6866D162}" dt="2021-01-14T12:33:35.584" v="2773" actId="790"/>
          <ac:spMkLst>
            <pc:docMk/>
            <pc:sldMk cId="0" sldId="259"/>
            <ac:spMk id="11" creationId="{00000000-0000-0000-0000-000000000000}"/>
          </ac:spMkLst>
        </pc:spChg>
        <pc:spChg chg="mod">
          <ac:chgData name="Linnéa Treschow" userId="13adf247-800c-4fc8-9f4e-d45dcce15316" providerId="ADAL" clId="{782287DD-140F-4ECC-A9D3-83EA6866D162}" dt="2021-01-14T12:41:05.572" v="3436" actId="20577"/>
          <ac:spMkLst>
            <pc:docMk/>
            <pc:sldMk cId="0" sldId="259"/>
            <ac:spMk id="12" creationId="{00000000-0000-0000-0000-000000000000}"/>
          </ac:spMkLst>
        </pc:spChg>
        <pc:spChg chg="mod">
          <ac:chgData name="Linnéa Treschow" userId="13adf247-800c-4fc8-9f4e-d45dcce15316" providerId="ADAL" clId="{782287DD-140F-4ECC-A9D3-83EA6866D162}" dt="2021-01-14T12:43:27.447" v="3678" actId="20577"/>
          <ac:spMkLst>
            <pc:docMk/>
            <pc:sldMk cId="0" sldId="259"/>
            <ac:spMk id="13" creationId="{00000000-0000-0000-0000-000000000000}"/>
          </ac:spMkLst>
        </pc:spChg>
        <pc:spChg chg="mod">
          <ac:chgData name="Linnéa Treschow" userId="13adf247-800c-4fc8-9f4e-d45dcce15316" providerId="ADAL" clId="{782287DD-140F-4ECC-A9D3-83EA6866D162}" dt="2021-01-14T12:46:41.420" v="4057" actId="790"/>
          <ac:spMkLst>
            <pc:docMk/>
            <pc:sldMk cId="0" sldId="259"/>
            <ac:spMk id="14" creationId="{00000000-0000-0000-0000-000000000000}"/>
          </ac:spMkLst>
        </pc:spChg>
        <pc:spChg chg="mod">
          <ac:chgData name="Linnéa Treschow" userId="13adf247-800c-4fc8-9f4e-d45dcce15316" providerId="ADAL" clId="{782287DD-140F-4ECC-A9D3-83EA6866D162}" dt="2021-01-20T13:36:19.115" v="25085" actId="20577"/>
          <ac:spMkLst>
            <pc:docMk/>
            <pc:sldMk cId="0" sldId="259"/>
            <ac:spMk id="15" creationId="{00000000-0000-0000-0000-000000000000}"/>
          </ac:spMkLst>
        </pc:spChg>
        <pc:spChg chg="add del">
          <ac:chgData name="Linnéa Treschow" userId="13adf247-800c-4fc8-9f4e-d45dcce15316" providerId="ADAL" clId="{782287DD-140F-4ECC-A9D3-83EA6866D162}" dt="2021-01-14T11:58:35.580" v="836"/>
          <ac:spMkLst>
            <pc:docMk/>
            <pc:sldMk cId="0" sldId="259"/>
            <ac:spMk id="17" creationId="{531EA9EF-DDD7-49D7-A42A-7D722C35B006}"/>
          </ac:spMkLst>
        </pc:spChg>
        <pc:spChg chg="add del mod">
          <ac:chgData name="Linnéa Treschow" userId="13adf247-800c-4fc8-9f4e-d45dcce15316" providerId="ADAL" clId="{782287DD-140F-4ECC-A9D3-83EA6866D162}" dt="2021-01-14T12:23:20.530" v="2000" actId="20577"/>
          <ac:spMkLst>
            <pc:docMk/>
            <pc:sldMk cId="0" sldId="259"/>
            <ac:spMk id="18" creationId="{95DDA6E2-8FBE-4A9D-8687-008F67463C99}"/>
          </ac:spMkLst>
        </pc:spChg>
        <pc:spChg chg="add mod">
          <ac:chgData name="Linnéa Treschow" userId="13adf247-800c-4fc8-9f4e-d45dcce15316" providerId="ADAL" clId="{782287DD-140F-4ECC-A9D3-83EA6866D162}" dt="2021-01-14T12:56:39.638" v="4709" actId="6549"/>
          <ac:spMkLst>
            <pc:docMk/>
            <pc:sldMk cId="0" sldId="259"/>
            <ac:spMk id="19" creationId="{8722FB73-E18E-409D-9EAF-0B256ED96520}"/>
          </ac:spMkLst>
        </pc:spChg>
      </pc:sldChg>
      <pc:sldChg chg="modSp mod">
        <pc:chgData name="Linnéa Treschow" userId="13adf247-800c-4fc8-9f4e-d45dcce15316" providerId="ADAL" clId="{782287DD-140F-4ECC-A9D3-83EA6866D162}" dt="2021-01-14T12:58:55.720" v="4724" actId="6549"/>
        <pc:sldMkLst>
          <pc:docMk/>
          <pc:sldMk cId="0" sldId="260"/>
        </pc:sldMkLst>
        <pc:spChg chg="mod">
          <ac:chgData name="Linnéa Treschow" userId="13adf247-800c-4fc8-9f4e-d45dcce15316" providerId="ADAL" clId="{782287DD-140F-4ECC-A9D3-83EA6866D162}" dt="2021-01-14T12:58:55.720" v="4724" actId="6549"/>
          <ac:spMkLst>
            <pc:docMk/>
            <pc:sldMk cId="0" sldId="260"/>
            <ac:spMk id="7" creationId="{3A3DA6D0-67FA-4BC2-B619-CAF119F8017A}"/>
          </ac:spMkLst>
        </pc:spChg>
        <pc:spChg chg="mod">
          <ac:chgData name="Linnéa Treschow" userId="13adf247-800c-4fc8-9f4e-d45dcce15316" providerId="ADAL" clId="{782287DD-140F-4ECC-A9D3-83EA6866D162}" dt="2021-01-14T12:58:49.116" v="4723" actId="6549"/>
          <ac:spMkLst>
            <pc:docMk/>
            <pc:sldMk cId="0" sldId="260"/>
            <ac:spMk id="8" creationId="{085F9D8D-08B0-4400-99E5-45D5483764D0}"/>
          </ac:spMkLst>
        </pc:spChg>
      </pc:sldChg>
      <pc:sldChg chg="modSp mod">
        <pc:chgData name="Linnéa Treschow" userId="13adf247-800c-4fc8-9f4e-d45dcce15316" providerId="ADAL" clId="{782287DD-140F-4ECC-A9D3-83EA6866D162}" dt="2021-01-19T13:43:56.351" v="13583" actId="790"/>
        <pc:sldMkLst>
          <pc:docMk/>
          <pc:sldMk cId="0" sldId="261"/>
        </pc:sldMkLst>
        <pc:spChg chg="mod">
          <ac:chgData name="Linnéa Treschow" userId="13adf247-800c-4fc8-9f4e-d45dcce15316" providerId="ADAL" clId="{782287DD-140F-4ECC-A9D3-83EA6866D162}" dt="2021-01-14T13:01:23.548" v="4806" actId="255"/>
          <ac:spMkLst>
            <pc:docMk/>
            <pc:sldMk cId="0" sldId="261"/>
            <ac:spMk id="2" creationId="{00000000-0000-0000-0000-000000000000}"/>
          </ac:spMkLst>
        </pc:spChg>
        <pc:spChg chg="mod">
          <ac:chgData name="Linnéa Treschow" userId="13adf247-800c-4fc8-9f4e-d45dcce15316" providerId="ADAL" clId="{782287DD-140F-4ECC-A9D3-83EA6866D162}" dt="2021-01-14T13:00:27.376" v="4802" actId="790"/>
          <ac:spMkLst>
            <pc:docMk/>
            <pc:sldMk cId="0" sldId="261"/>
            <ac:spMk id="3" creationId="{00000000-0000-0000-0000-000000000000}"/>
          </ac:spMkLst>
        </pc:spChg>
        <pc:spChg chg="mod">
          <ac:chgData name="Linnéa Treschow" userId="13adf247-800c-4fc8-9f4e-d45dcce15316" providerId="ADAL" clId="{782287DD-140F-4ECC-A9D3-83EA6866D162}" dt="2021-01-14T13:20:46.701" v="6189" actId="790"/>
          <ac:spMkLst>
            <pc:docMk/>
            <pc:sldMk cId="0" sldId="261"/>
            <ac:spMk id="4" creationId="{00000000-0000-0000-0000-000000000000}"/>
          </ac:spMkLst>
        </pc:spChg>
        <pc:spChg chg="mod">
          <ac:chgData name="Linnéa Treschow" userId="13adf247-800c-4fc8-9f4e-d45dcce15316" providerId="ADAL" clId="{782287DD-140F-4ECC-A9D3-83EA6866D162}" dt="2021-01-14T13:14:36.836" v="5626" actId="20577"/>
          <ac:spMkLst>
            <pc:docMk/>
            <pc:sldMk cId="0" sldId="261"/>
            <ac:spMk id="5" creationId="{00000000-0000-0000-0000-000000000000}"/>
          </ac:spMkLst>
        </pc:spChg>
        <pc:spChg chg="mod">
          <ac:chgData name="Linnéa Treschow" userId="13adf247-800c-4fc8-9f4e-d45dcce15316" providerId="ADAL" clId="{782287DD-140F-4ECC-A9D3-83EA6866D162}" dt="2021-01-19T13:43:56.351" v="13583" actId="790"/>
          <ac:spMkLst>
            <pc:docMk/>
            <pc:sldMk cId="0" sldId="261"/>
            <ac:spMk id="6" creationId="{00000000-0000-0000-0000-000000000000}"/>
          </ac:spMkLst>
        </pc:spChg>
        <pc:spChg chg="mod">
          <ac:chgData name="Linnéa Treschow" userId="13adf247-800c-4fc8-9f4e-d45dcce15316" providerId="ADAL" clId="{782287DD-140F-4ECC-A9D3-83EA6866D162}" dt="2021-01-14T13:28:20.635" v="6708" actId="6549"/>
          <ac:spMkLst>
            <pc:docMk/>
            <pc:sldMk cId="0" sldId="261"/>
            <ac:spMk id="7" creationId="{00000000-0000-0000-0000-000000000000}"/>
          </ac:spMkLst>
        </pc:spChg>
        <pc:spChg chg="mod">
          <ac:chgData name="Linnéa Treschow" userId="13adf247-800c-4fc8-9f4e-d45dcce15316" providerId="ADAL" clId="{782287DD-140F-4ECC-A9D3-83EA6866D162}" dt="2021-01-19T13:43:44.907" v="13582" actId="20577"/>
          <ac:spMkLst>
            <pc:docMk/>
            <pc:sldMk cId="0" sldId="261"/>
            <ac:spMk id="8" creationId="{00000000-0000-0000-0000-000000000000}"/>
          </ac:spMkLst>
        </pc:spChg>
      </pc:sldChg>
      <pc:sldChg chg="modSp mod">
        <pc:chgData name="Linnéa Treschow" userId="13adf247-800c-4fc8-9f4e-d45dcce15316" providerId="ADAL" clId="{782287DD-140F-4ECC-A9D3-83EA6866D162}" dt="2021-01-19T13:44:54.015" v="13584" actId="14100"/>
        <pc:sldMkLst>
          <pc:docMk/>
          <pc:sldMk cId="0" sldId="262"/>
        </pc:sldMkLst>
        <pc:spChg chg="mod">
          <ac:chgData name="Linnéa Treschow" userId="13adf247-800c-4fc8-9f4e-d45dcce15316" providerId="ADAL" clId="{782287DD-140F-4ECC-A9D3-83EA6866D162}" dt="2021-01-12T10:16:13.393" v="613" actId="114"/>
          <ac:spMkLst>
            <pc:docMk/>
            <pc:sldMk cId="0" sldId="262"/>
            <ac:spMk id="5" creationId="{00000000-0000-0000-0000-000000000000}"/>
          </ac:spMkLst>
        </pc:spChg>
        <pc:spChg chg="mod">
          <ac:chgData name="Linnéa Treschow" userId="13adf247-800c-4fc8-9f4e-d45dcce15316" providerId="ADAL" clId="{782287DD-140F-4ECC-A9D3-83EA6866D162}" dt="2021-01-19T13:44:54.015" v="13584" actId="14100"/>
          <ac:spMkLst>
            <pc:docMk/>
            <pc:sldMk cId="0" sldId="262"/>
            <ac:spMk id="6" creationId="{00000000-0000-0000-0000-000000000000}"/>
          </ac:spMkLst>
        </pc:spChg>
      </pc:sldChg>
      <pc:sldChg chg="addSp modSp mod">
        <pc:chgData name="Linnéa Treschow" userId="13adf247-800c-4fc8-9f4e-d45dcce15316" providerId="ADAL" clId="{782287DD-140F-4ECC-A9D3-83EA6866D162}" dt="2021-01-12T10:21:22.983" v="797" actId="5793"/>
        <pc:sldMkLst>
          <pc:docMk/>
          <pc:sldMk cId="0" sldId="263"/>
        </pc:sldMkLst>
        <pc:spChg chg="mod">
          <ac:chgData name="Linnéa Treschow" userId="13adf247-800c-4fc8-9f4e-d45dcce15316" providerId="ADAL" clId="{782287DD-140F-4ECC-A9D3-83EA6866D162}" dt="2021-01-12T10:21:22.983" v="797" actId="5793"/>
          <ac:spMkLst>
            <pc:docMk/>
            <pc:sldMk cId="0" sldId="263"/>
            <ac:spMk id="2" creationId="{00000000-0000-0000-0000-000000000000}"/>
          </ac:spMkLst>
        </pc:spChg>
        <pc:spChg chg="mod">
          <ac:chgData name="Linnéa Treschow" userId="13adf247-800c-4fc8-9f4e-d45dcce15316" providerId="ADAL" clId="{782287DD-140F-4ECC-A9D3-83EA6866D162}" dt="2021-01-12T10:18:24.170" v="677" actId="6549"/>
          <ac:spMkLst>
            <pc:docMk/>
            <pc:sldMk cId="0" sldId="263"/>
            <ac:spMk id="3" creationId="{00000000-0000-0000-0000-000000000000}"/>
          </ac:spMkLst>
        </pc:spChg>
        <pc:spChg chg="mod">
          <ac:chgData name="Linnéa Treschow" userId="13adf247-800c-4fc8-9f4e-d45dcce15316" providerId="ADAL" clId="{782287DD-140F-4ECC-A9D3-83EA6866D162}" dt="2021-01-12T10:19:01.917" v="695" actId="20577"/>
          <ac:spMkLst>
            <pc:docMk/>
            <pc:sldMk cId="0" sldId="263"/>
            <ac:spMk id="4" creationId="{00000000-0000-0000-0000-000000000000}"/>
          </ac:spMkLst>
        </pc:spChg>
        <pc:spChg chg="add mod">
          <ac:chgData name="Linnéa Treschow" userId="13adf247-800c-4fc8-9f4e-d45dcce15316" providerId="ADAL" clId="{782287DD-140F-4ECC-A9D3-83EA6866D162}" dt="2021-01-12T10:19:46.068" v="698" actId="1076"/>
          <ac:spMkLst>
            <pc:docMk/>
            <pc:sldMk cId="0" sldId="263"/>
            <ac:spMk id="33" creationId="{4773C772-6F67-4BCA-A6AA-50FE42245466}"/>
          </ac:spMkLst>
        </pc:spChg>
      </pc:sldChg>
      <pc:sldChg chg="addSp delSp modSp mod">
        <pc:chgData name="Linnéa Treschow" userId="13adf247-800c-4fc8-9f4e-d45dcce15316" providerId="ADAL" clId="{782287DD-140F-4ECC-A9D3-83EA6866D162}" dt="2021-01-19T13:42:30.529" v="13567" actId="6549"/>
        <pc:sldMkLst>
          <pc:docMk/>
          <pc:sldMk cId="0" sldId="265"/>
        </pc:sldMkLst>
        <pc:spChg chg="mod">
          <ac:chgData name="Linnéa Treschow" userId="13adf247-800c-4fc8-9f4e-d45dcce15316" providerId="ADAL" clId="{782287DD-140F-4ECC-A9D3-83EA6866D162}" dt="2021-01-14T13:33:42.380" v="6941" actId="20577"/>
          <ac:spMkLst>
            <pc:docMk/>
            <pc:sldMk cId="0" sldId="265"/>
            <ac:spMk id="2" creationId="{00000000-0000-0000-0000-000000000000}"/>
          </ac:spMkLst>
        </pc:spChg>
        <pc:spChg chg="mod">
          <ac:chgData name="Linnéa Treschow" userId="13adf247-800c-4fc8-9f4e-d45dcce15316" providerId="ADAL" clId="{782287DD-140F-4ECC-A9D3-83EA6866D162}" dt="2021-01-14T13:38:07.437" v="7435" actId="6549"/>
          <ac:spMkLst>
            <pc:docMk/>
            <pc:sldMk cId="0" sldId="265"/>
            <ac:spMk id="3" creationId="{00000000-0000-0000-0000-000000000000}"/>
          </ac:spMkLst>
        </pc:spChg>
        <pc:spChg chg="mod">
          <ac:chgData name="Linnéa Treschow" userId="13adf247-800c-4fc8-9f4e-d45dcce15316" providerId="ADAL" clId="{782287DD-140F-4ECC-A9D3-83EA6866D162}" dt="2021-01-19T09:54:13.314" v="8697" actId="20577"/>
          <ac:spMkLst>
            <pc:docMk/>
            <pc:sldMk cId="0" sldId="265"/>
            <ac:spMk id="4" creationId="{00000000-0000-0000-0000-000000000000}"/>
          </ac:spMkLst>
        </pc:spChg>
        <pc:spChg chg="mod">
          <ac:chgData name="Linnéa Treschow" userId="13adf247-800c-4fc8-9f4e-d45dcce15316" providerId="ADAL" clId="{782287DD-140F-4ECC-A9D3-83EA6866D162}" dt="2021-01-19T10:32:02.850" v="10898" actId="790"/>
          <ac:spMkLst>
            <pc:docMk/>
            <pc:sldMk cId="0" sldId="265"/>
            <ac:spMk id="5" creationId="{00000000-0000-0000-0000-000000000000}"/>
          </ac:spMkLst>
        </pc:spChg>
        <pc:spChg chg="mod">
          <ac:chgData name="Linnéa Treschow" userId="13adf247-800c-4fc8-9f4e-d45dcce15316" providerId="ADAL" clId="{782287DD-140F-4ECC-A9D3-83EA6866D162}" dt="2021-01-19T10:31:29.039" v="10897" actId="20577"/>
          <ac:spMkLst>
            <pc:docMk/>
            <pc:sldMk cId="0" sldId="265"/>
            <ac:spMk id="6" creationId="{00000000-0000-0000-0000-000000000000}"/>
          </ac:spMkLst>
        </pc:spChg>
        <pc:spChg chg="mod">
          <ac:chgData name="Linnéa Treschow" userId="13adf247-800c-4fc8-9f4e-d45dcce15316" providerId="ADAL" clId="{782287DD-140F-4ECC-A9D3-83EA6866D162}" dt="2021-01-19T10:31:20.720" v="10895" actId="20577"/>
          <ac:spMkLst>
            <pc:docMk/>
            <pc:sldMk cId="0" sldId="265"/>
            <ac:spMk id="7" creationId="{00000000-0000-0000-0000-000000000000}"/>
          </ac:spMkLst>
        </pc:spChg>
        <pc:spChg chg="del">
          <ac:chgData name="Linnéa Treschow" userId="13adf247-800c-4fc8-9f4e-d45dcce15316" providerId="ADAL" clId="{782287DD-140F-4ECC-A9D3-83EA6866D162}" dt="2021-01-19T10:52:51.329" v="11039" actId="478"/>
          <ac:spMkLst>
            <pc:docMk/>
            <pc:sldMk cId="0" sldId="265"/>
            <ac:spMk id="8" creationId="{00000000-0000-0000-0000-000000000000}"/>
          </ac:spMkLst>
        </pc:spChg>
        <pc:spChg chg="mod">
          <ac:chgData name="Linnéa Treschow" userId="13adf247-800c-4fc8-9f4e-d45dcce15316" providerId="ADAL" clId="{782287DD-140F-4ECC-A9D3-83EA6866D162}" dt="2021-01-19T11:13:26.651" v="12299" actId="790"/>
          <ac:spMkLst>
            <pc:docMk/>
            <pc:sldMk cId="0" sldId="265"/>
            <ac:spMk id="9" creationId="{00000000-0000-0000-0000-000000000000}"/>
          </ac:spMkLst>
        </pc:spChg>
        <pc:spChg chg="mod">
          <ac:chgData name="Linnéa Treschow" userId="13adf247-800c-4fc8-9f4e-d45dcce15316" providerId="ADAL" clId="{782287DD-140F-4ECC-A9D3-83EA6866D162}" dt="2021-01-19T13:42:30.529" v="13567" actId="6549"/>
          <ac:spMkLst>
            <pc:docMk/>
            <pc:sldMk cId="0" sldId="265"/>
            <ac:spMk id="10" creationId="{00000000-0000-0000-0000-000000000000}"/>
          </ac:spMkLst>
        </pc:spChg>
        <pc:spChg chg="add del">
          <ac:chgData name="Linnéa Treschow" userId="13adf247-800c-4fc8-9f4e-d45dcce15316" providerId="ADAL" clId="{782287DD-140F-4ECC-A9D3-83EA6866D162}" dt="2021-01-19T10:51:35.276" v="11037" actId="22"/>
          <ac:spMkLst>
            <pc:docMk/>
            <pc:sldMk cId="0" sldId="265"/>
            <ac:spMk id="14" creationId="{E0765AAF-4A40-405C-82F7-A7FFA5224655}"/>
          </ac:spMkLst>
        </pc:spChg>
      </pc:sldChg>
      <pc:sldChg chg="modSp mod">
        <pc:chgData name="Linnéa Treschow" userId="13adf247-800c-4fc8-9f4e-d45dcce15316" providerId="ADAL" clId="{782287DD-140F-4ECC-A9D3-83EA6866D162}" dt="2021-01-19T14:17:52.521" v="14692" actId="20577"/>
        <pc:sldMkLst>
          <pc:docMk/>
          <pc:sldMk cId="0" sldId="266"/>
        </pc:sldMkLst>
        <pc:spChg chg="mod">
          <ac:chgData name="Linnéa Treschow" userId="13adf247-800c-4fc8-9f4e-d45dcce15316" providerId="ADAL" clId="{782287DD-140F-4ECC-A9D3-83EA6866D162}" dt="2021-01-19T13:56:09.720" v="14260" actId="1076"/>
          <ac:spMkLst>
            <pc:docMk/>
            <pc:sldMk cId="0" sldId="266"/>
            <ac:spMk id="4" creationId="{00000000-0000-0000-0000-000000000000}"/>
          </ac:spMkLst>
        </pc:spChg>
        <pc:spChg chg="mod">
          <ac:chgData name="Linnéa Treschow" userId="13adf247-800c-4fc8-9f4e-d45dcce15316" providerId="ADAL" clId="{782287DD-140F-4ECC-A9D3-83EA6866D162}" dt="2021-01-19T14:17:52.521" v="14692" actId="20577"/>
          <ac:spMkLst>
            <pc:docMk/>
            <pc:sldMk cId="0" sldId="266"/>
            <ac:spMk id="6" creationId="{00000000-0000-0000-0000-000000000000}"/>
          </ac:spMkLst>
        </pc:spChg>
      </pc:sldChg>
      <pc:sldChg chg="modSp mod">
        <pc:chgData name="Linnéa Treschow" userId="13adf247-800c-4fc8-9f4e-d45dcce15316" providerId="ADAL" clId="{782287DD-140F-4ECC-A9D3-83EA6866D162}" dt="2021-01-20T10:40:17.848" v="16717" actId="20577"/>
        <pc:sldMkLst>
          <pc:docMk/>
          <pc:sldMk cId="0" sldId="267"/>
        </pc:sldMkLst>
        <pc:spChg chg="mod">
          <ac:chgData name="Linnéa Treschow" userId="13adf247-800c-4fc8-9f4e-d45dcce15316" providerId="ADAL" clId="{782287DD-140F-4ECC-A9D3-83EA6866D162}" dt="2021-01-14T13:34:12.811" v="6943"/>
          <ac:spMkLst>
            <pc:docMk/>
            <pc:sldMk cId="0" sldId="267"/>
            <ac:spMk id="2" creationId="{00000000-0000-0000-0000-000000000000}"/>
          </ac:spMkLst>
        </pc:spChg>
        <pc:spChg chg="mod">
          <ac:chgData name="Linnéa Treschow" userId="13adf247-800c-4fc8-9f4e-d45dcce15316" providerId="ADAL" clId="{782287DD-140F-4ECC-A9D3-83EA6866D162}" dt="2021-01-14T13:37:51.648" v="7401" actId="6549"/>
          <ac:spMkLst>
            <pc:docMk/>
            <pc:sldMk cId="0" sldId="267"/>
            <ac:spMk id="3" creationId="{00000000-0000-0000-0000-000000000000}"/>
          </ac:spMkLst>
        </pc:spChg>
        <pc:spChg chg="mod">
          <ac:chgData name="Linnéa Treschow" userId="13adf247-800c-4fc8-9f4e-d45dcce15316" providerId="ADAL" clId="{782287DD-140F-4ECC-A9D3-83EA6866D162}" dt="2021-01-19T14:16:19.615" v="14456" actId="790"/>
          <ac:spMkLst>
            <pc:docMk/>
            <pc:sldMk cId="0" sldId="267"/>
            <ac:spMk id="4" creationId="{00000000-0000-0000-0000-000000000000}"/>
          </ac:spMkLst>
        </pc:spChg>
        <pc:spChg chg="mod">
          <ac:chgData name="Linnéa Treschow" userId="13adf247-800c-4fc8-9f4e-d45dcce15316" providerId="ADAL" clId="{782287DD-140F-4ECC-A9D3-83EA6866D162}" dt="2021-01-19T14:20:54.553" v="14929" actId="20577"/>
          <ac:spMkLst>
            <pc:docMk/>
            <pc:sldMk cId="0" sldId="267"/>
            <ac:spMk id="5" creationId="{00000000-0000-0000-0000-000000000000}"/>
          </ac:spMkLst>
        </pc:spChg>
        <pc:spChg chg="mod">
          <ac:chgData name="Linnéa Treschow" userId="13adf247-800c-4fc8-9f4e-d45dcce15316" providerId="ADAL" clId="{782287DD-140F-4ECC-A9D3-83EA6866D162}" dt="2021-01-19T14:25:01.296" v="15308" actId="20577"/>
          <ac:spMkLst>
            <pc:docMk/>
            <pc:sldMk cId="0" sldId="267"/>
            <ac:spMk id="6" creationId="{00000000-0000-0000-0000-000000000000}"/>
          </ac:spMkLst>
        </pc:spChg>
        <pc:spChg chg="mod">
          <ac:chgData name="Linnéa Treschow" userId="13adf247-800c-4fc8-9f4e-d45dcce15316" providerId="ADAL" clId="{782287DD-140F-4ECC-A9D3-83EA6866D162}" dt="2021-01-20T10:40:17.848" v="16717" actId="20577"/>
          <ac:spMkLst>
            <pc:docMk/>
            <pc:sldMk cId="0" sldId="267"/>
            <ac:spMk id="7" creationId="{00000000-0000-0000-0000-000000000000}"/>
          </ac:spMkLst>
        </pc:spChg>
      </pc:sldChg>
      <pc:sldChg chg="modSp mod">
        <pc:chgData name="Linnéa Treschow" userId="13adf247-800c-4fc8-9f4e-d45dcce15316" providerId="ADAL" clId="{782287DD-140F-4ECC-A9D3-83EA6866D162}" dt="2021-01-20T09:32:37.458" v="15889" actId="790"/>
        <pc:sldMkLst>
          <pc:docMk/>
          <pc:sldMk cId="0" sldId="268"/>
        </pc:sldMkLst>
        <pc:spChg chg="mod">
          <ac:chgData name="Linnéa Treschow" userId="13adf247-800c-4fc8-9f4e-d45dcce15316" providerId="ADAL" clId="{782287DD-140F-4ECC-A9D3-83EA6866D162}" dt="2021-01-20T09:32:37.458" v="15889" actId="790"/>
          <ac:spMkLst>
            <pc:docMk/>
            <pc:sldMk cId="0" sldId="268"/>
            <ac:spMk id="6" creationId="{00000000-0000-0000-0000-000000000000}"/>
          </ac:spMkLst>
        </pc:spChg>
      </pc:sldChg>
      <pc:sldChg chg="modSp mod">
        <pc:chgData name="Linnéa Treschow" userId="13adf247-800c-4fc8-9f4e-d45dcce15316" providerId="ADAL" clId="{782287DD-140F-4ECC-A9D3-83EA6866D162}" dt="2021-01-20T13:35:36.773" v="25078" actId="313"/>
        <pc:sldMkLst>
          <pc:docMk/>
          <pc:sldMk cId="0" sldId="269"/>
        </pc:sldMkLst>
        <pc:spChg chg="mod">
          <ac:chgData name="Linnéa Treschow" userId="13adf247-800c-4fc8-9f4e-d45dcce15316" providerId="ADAL" clId="{782287DD-140F-4ECC-A9D3-83EA6866D162}" dt="2021-01-14T13:34:40.140" v="6987"/>
          <ac:spMkLst>
            <pc:docMk/>
            <pc:sldMk cId="0" sldId="269"/>
            <ac:spMk id="2" creationId="{00000000-0000-0000-0000-000000000000}"/>
          </ac:spMkLst>
        </pc:spChg>
        <pc:spChg chg="mod">
          <ac:chgData name="Linnéa Treschow" userId="13adf247-800c-4fc8-9f4e-d45dcce15316" providerId="ADAL" clId="{782287DD-140F-4ECC-A9D3-83EA6866D162}" dt="2021-01-20T13:14:20.857" v="22641" actId="14100"/>
          <ac:spMkLst>
            <pc:docMk/>
            <pc:sldMk cId="0" sldId="269"/>
            <ac:spMk id="3" creationId="{00000000-0000-0000-0000-000000000000}"/>
          </ac:spMkLst>
        </pc:spChg>
        <pc:spChg chg="mod">
          <ac:chgData name="Linnéa Treschow" userId="13adf247-800c-4fc8-9f4e-d45dcce15316" providerId="ADAL" clId="{782287DD-140F-4ECC-A9D3-83EA6866D162}" dt="2021-01-20T12:59:10.047" v="21044" actId="20577"/>
          <ac:spMkLst>
            <pc:docMk/>
            <pc:sldMk cId="0" sldId="269"/>
            <ac:spMk id="4" creationId="{00000000-0000-0000-0000-000000000000}"/>
          </ac:spMkLst>
        </pc:spChg>
        <pc:spChg chg="mod">
          <ac:chgData name="Linnéa Treschow" userId="13adf247-800c-4fc8-9f4e-d45dcce15316" providerId="ADAL" clId="{782287DD-140F-4ECC-A9D3-83EA6866D162}" dt="2021-01-20T12:59:20.680" v="21046" actId="313"/>
          <ac:spMkLst>
            <pc:docMk/>
            <pc:sldMk cId="0" sldId="269"/>
            <ac:spMk id="5" creationId="{00000000-0000-0000-0000-000000000000}"/>
          </ac:spMkLst>
        </pc:spChg>
        <pc:spChg chg="mod">
          <ac:chgData name="Linnéa Treschow" userId="13adf247-800c-4fc8-9f4e-d45dcce15316" providerId="ADAL" clId="{782287DD-140F-4ECC-A9D3-83EA6866D162}" dt="2021-01-20T13:13:58.643" v="22640" actId="20577"/>
          <ac:spMkLst>
            <pc:docMk/>
            <pc:sldMk cId="0" sldId="269"/>
            <ac:spMk id="6" creationId="{00000000-0000-0000-0000-000000000000}"/>
          </ac:spMkLst>
        </pc:spChg>
        <pc:spChg chg="mod">
          <ac:chgData name="Linnéa Treschow" userId="13adf247-800c-4fc8-9f4e-d45dcce15316" providerId="ADAL" clId="{782287DD-140F-4ECC-A9D3-83EA6866D162}" dt="2021-01-20T13:27:50.764" v="24039" actId="790"/>
          <ac:spMkLst>
            <pc:docMk/>
            <pc:sldMk cId="0" sldId="269"/>
            <ac:spMk id="7" creationId="{00000000-0000-0000-0000-000000000000}"/>
          </ac:spMkLst>
        </pc:spChg>
        <pc:spChg chg="mod">
          <ac:chgData name="Linnéa Treschow" userId="13adf247-800c-4fc8-9f4e-d45dcce15316" providerId="ADAL" clId="{782287DD-140F-4ECC-A9D3-83EA6866D162}" dt="2021-01-20T13:26:49.271" v="24032" actId="790"/>
          <ac:spMkLst>
            <pc:docMk/>
            <pc:sldMk cId="0" sldId="269"/>
            <ac:spMk id="8" creationId="{00000000-0000-0000-0000-000000000000}"/>
          </ac:spMkLst>
        </pc:spChg>
        <pc:spChg chg="mod">
          <ac:chgData name="Linnéa Treschow" userId="13adf247-800c-4fc8-9f4e-d45dcce15316" providerId="ADAL" clId="{782287DD-140F-4ECC-A9D3-83EA6866D162}" dt="2021-01-20T13:27:36.562" v="24038" actId="313"/>
          <ac:spMkLst>
            <pc:docMk/>
            <pc:sldMk cId="0" sldId="269"/>
            <ac:spMk id="9" creationId="{00000000-0000-0000-0000-000000000000}"/>
          </ac:spMkLst>
        </pc:spChg>
        <pc:spChg chg="mod">
          <ac:chgData name="Linnéa Treschow" userId="13adf247-800c-4fc8-9f4e-d45dcce15316" providerId="ADAL" clId="{782287DD-140F-4ECC-A9D3-83EA6866D162}" dt="2021-01-20T13:30:11.150" v="24352" actId="790"/>
          <ac:spMkLst>
            <pc:docMk/>
            <pc:sldMk cId="0" sldId="269"/>
            <ac:spMk id="10" creationId="{00000000-0000-0000-0000-000000000000}"/>
          </ac:spMkLst>
        </pc:spChg>
        <pc:spChg chg="mod">
          <ac:chgData name="Linnéa Treschow" userId="13adf247-800c-4fc8-9f4e-d45dcce15316" providerId="ADAL" clId="{782287DD-140F-4ECC-A9D3-83EA6866D162}" dt="2021-01-20T13:35:36.773" v="25078" actId="313"/>
          <ac:spMkLst>
            <pc:docMk/>
            <pc:sldMk cId="0" sldId="269"/>
            <ac:spMk id="11" creationId="{00000000-0000-0000-0000-000000000000}"/>
          </ac:spMkLst>
        </pc:spChg>
      </pc:sldChg>
      <pc:sldChg chg="modSp mod">
        <pc:chgData name="Linnéa Treschow" userId="13adf247-800c-4fc8-9f4e-d45dcce15316" providerId="ADAL" clId="{782287DD-140F-4ECC-A9D3-83EA6866D162}" dt="2021-01-20T10:59:16.820" v="17330" actId="313"/>
        <pc:sldMkLst>
          <pc:docMk/>
          <pc:sldMk cId="0" sldId="271"/>
        </pc:sldMkLst>
        <pc:spChg chg="mod">
          <ac:chgData name="Linnéa Treschow" userId="13adf247-800c-4fc8-9f4e-d45dcce15316" providerId="ADAL" clId="{782287DD-140F-4ECC-A9D3-83EA6866D162}" dt="2021-01-14T13:34:52.585" v="7031"/>
          <ac:spMkLst>
            <pc:docMk/>
            <pc:sldMk cId="0" sldId="271"/>
            <ac:spMk id="2" creationId="{00000000-0000-0000-0000-000000000000}"/>
          </ac:spMkLst>
        </pc:spChg>
        <pc:spChg chg="mod">
          <ac:chgData name="Linnéa Treschow" userId="13adf247-800c-4fc8-9f4e-d45dcce15316" providerId="ADAL" clId="{782287DD-140F-4ECC-A9D3-83EA6866D162}" dt="2021-01-14T13:37:17.058" v="7333" actId="6549"/>
          <ac:spMkLst>
            <pc:docMk/>
            <pc:sldMk cId="0" sldId="271"/>
            <ac:spMk id="3" creationId="{00000000-0000-0000-0000-000000000000}"/>
          </ac:spMkLst>
        </pc:spChg>
        <pc:spChg chg="mod">
          <ac:chgData name="Linnéa Treschow" userId="13adf247-800c-4fc8-9f4e-d45dcce15316" providerId="ADAL" clId="{782287DD-140F-4ECC-A9D3-83EA6866D162}" dt="2021-01-20T10:31:27.041" v="15951" actId="20577"/>
          <ac:spMkLst>
            <pc:docMk/>
            <pc:sldMk cId="0" sldId="271"/>
            <ac:spMk id="4" creationId="{00000000-0000-0000-0000-000000000000}"/>
          </ac:spMkLst>
        </pc:spChg>
        <pc:spChg chg="mod">
          <ac:chgData name="Linnéa Treschow" userId="13adf247-800c-4fc8-9f4e-d45dcce15316" providerId="ADAL" clId="{782287DD-140F-4ECC-A9D3-83EA6866D162}" dt="2021-01-20T10:39:39.904" v="16713" actId="313"/>
          <ac:spMkLst>
            <pc:docMk/>
            <pc:sldMk cId="0" sldId="271"/>
            <ac:spMk id="5" creationId="{00000000-0000-0000-0000-000000000000}"/>
          </ac:spMkLst>
        </pc:spChg>
        <pc:spChg chg="mod">
          <ac:chgData name="Linnéa Treschow" userId="13adf247-800c-4fc8-9f4e-d45dcce15316" providerId="ADAL" clId="{782287DD-140F-4ECC-A9D3-83EA6866D162}" dt="2021-01-20T10:39:56.063" v="16716" actId="313"/>
          <ac:spMkLst>
            <pc:docMk/>
            <pc:sldMk cId="0" sldId="271"/>
            <ac:spMk id="6" creationId="{00000000-0000-0000-0000-000000000000}"/>
          </ac:spMkLst>
        </pc:spChg>
        <pc:spChg chg="mod">
          <ac:chgData name="Linnéa Treschow" userId="13adf247-800c-4fc8-9f4e-d45dcce15316" providerId="ADAL" clId="{782287DD-140F-4ECC-A9D3-83EA6866D162}" dt="2021-01-20T10:42:24.095" v="16831" actId="20577"/>
          <ac:spMkLst>
            <pc:docMk/>
            <pc:sldMk cId="0" sldId="271"/>
            <ac:spMk id="7" creationId="{00000000-0000-0000-0000-000000000000}"/>
          </ac:spMkLst>
        </pc:spChg>
        <pc:spChg chg="mod">
          <ac:chgData name="Linnéa Treschow" userId="13adf247-800c-4fc8-9f4e-d45dcce15316" providerId="ADAL" clId="{782287DD-140F-4ECC-A9D3-83EA6866D162}" dt="2021-01-20T10:59:16.820" v="17330" actId="313"/>
          <ac:spMkLst>
            <pc:docMk/>
            <pc:sldMk cId="0" sldId="271"/>
            <ac:spMk id="8" creationId="{00000000-0000-0000-0000-000000000000}"/>
          </ac:spMkLst>
        </pc:spChg>
      </pc:sldChg>
      <pc:sldChg chg="modSp mod">
        <pc:chgData name="Linnéa Treschow" userId="13adf247-800c-4fc8-9f4e-d45dcce15316" providerId="ADAL" clId="{782287DD-140F-4ECC-A9D3-83EA6866D162}" dt="2021-01-14T13:51:32.519" v="8630" actId="790"/>
        <pc:sldMkLst>
          <pc:docMk/>
          <pc:sldMk cId="0" sldId="273"/>
        </pc:sldMkLst>
        <pc:spChg chg="mod">
          <ac:chgData name="Linnéa Treschow" userId="13adf247-800c-4fc8-9f4e-d45dcce15316" providerId="ADAL" clId="{782287DD-140F-4ECC-A9D3-83EA6866D162}" dt="2021-01-14T13:35:07.745" v="7075"/>
          <ac:spMkLst>
            <pc:docMk/>
            <pc:sldMk cId="0" sldId="273"/>
            <ac:spMk id="2" creationId="{00000000-0000-0000-0000-000000000000}"/>
          </ac:spMkLst>
        </pc:spChg>
        <pc:spChg chg="mod">
          <ac:chgData name="Linnéa Treschow" userId="13adf247-800c-4fc8-9f4e-d45dcce15316" providerId="ADAL" clId="{782287DD-140F-4ECC-A9D3-83EA6866D162}" dt="2021-01-14T13:36:50.878" v="7299" actId="790"/>
          <ac:spMkLst>
            <pc:docMk/>
            <pc:sldMk cId="0" sldId="273"/>
            <ac:spMk id="3" creationId="{00000000-0000-0000-0000-000000000000}"/>
          </ac:spMkLst>
        </pc:spChg>
        <pc:spChg chg="mod">
          <ac:chgData name="Linnéa Treschow" userId="13adf247-800c-4fc8-9f4e-d45dcce15316" providerId="ADAL" clId="{782287DD-140F-4ECC-A9D3-83EA6866D162}" dt="2021-01-14T13:51:32.519" v="8630" actId="790"/>
          <ac:spMkLst>
            <pc:docMk/>
            <pc:sldMk cId="0" sldId="273"/>
            <ac:spMk id="4" creationId="{00000000-0000-0000-0000-000000000000}"/>
          </ac:spMkLst>
        </pc:spChg>
        <pc:spChg chg="mod">
          <ac:chgData name="Linnéa Treschow" userId="13adf247-800c-4fc8-9f4e-d45dcce15316" providerId="ADAL" clId="{782287DD-140F-4ECC-A9D3-83EA6866D162}" dt="2021-01-14T13:51:23.572" v="8629" actId="20577"/>
          <ac:spMkLst>
            <pc:docMk/>
            <pc:sldMk cId="0" sldId="273"/>
            <ac:spMk id="5" creationId="{00000000-0000-0000-0000-000000000000}"/>
          </ac:spMkLst>
        </pc:spChg>
      </pc:sldChg>
      <pc:sldChg chg="modSp mod">
        <pc:chgData name="Linnéa Treschow" userId="13adf247-800c-4fc8-9f4e-d45dcce15316" providerId="ADAL" clId="{782287DD-140F-4ECC-A9D3-83EA6866D162}" dt="2021-01-20T13:35:48.961" v="25079" actId="790"/>
        <pc:sldMkLst>
          <pc:docMk/>
          <pc:sldMk cId="0" sldId="274"/>
        </pc:sldMkLst>
        <pc:spChg chg="mod">
          <ac:chgData name="Linnéa Treschow" userId="13adf247-800c-4fc8-9f4e-d45dcce15316" providerId="ADAL" clId="{782287DD-140F-4ECC-A9D3-83EA6866D162}" dt="2021-01-20T13:35:48.961" v="25079" actId="790"/>
          <ac:spMkLst>
            <pc:docMk/>
            <pc:sldMk cId="0" sldId="274"/>
            <ac:spMk id="5" creationId="{00000000-0000-0000-0000-000000000000}"/>
          </ac:spMkLst>
        </pc:spChg>
        <pc:spChg chg="mod">
          <ac:chgData name="Linnéa Treschow" userId="13adf247-800c-4fc8-9f4e-d45dcce15316" providerId="ADAL" clId="{782287DD-140F-4ECC-A9D3-83EA6866D162}" dt="2021-01-20T10:59:41.545" v="17331" actId="20577"/>
          <ac:spMkLst>
            <pc:docMk/>
            <pc:sldMk cId="0" sldId="274"/>
            <ac:spMk id="6" creationId="{00000000-0000-0000-0000-000000000000}"/>
          </ac:spMkLst>
        </pc:spChg>
      </pc:sldChg>
      <pc:sldChg chg="modSp mod">
        <pc:chgData name="Linnéa Treschow" userId="13adf247-800c-4fc8-9f4e-d45dcce15316" providerId="ADAL" clId="{782287DD-140F-4ECC-A9D3-83EA6866D162}" dt="2021-01-20T11:35:53.790" v="19994" actId="6549"/>
        <pc:sldMkLst>
          <pc:docMk/>
          <pc:sldMk cId="0" sldId="275"/>
        </pc:sldMkLst>
        <pc:spChg chg="mod">
          <ac:chgData name="Linnéa Treschow" userId="13adf247-800c-4fc8-9f4e-d45dcce15316" providerId="ADAL" clId="{782287DD-140F-4ECC-A9D3-83EA6866D162}" dt="2021-01-14T13:35:31.269" v="7119"/>
          <ac:spMkLst>
            <pc:docMk/>
            <pc:sldMk cId="0" sldId="275"/>
            <ac:spMk id="2" creationId="{00000000-0000-0000-0000-000000000000}"/>
          </ac:spMkLst>
        </pc:spChg>
        <pc:spChg chg="mod">
          <ac:chgData name="Linnéa Treschow" userId="13adf247-800c-4fc8-9f4e-d45dcce15316" providerId="ADAL" clId="{782287DD-140F-4ECC-A9D3-83EA6866D162}" dt="2021-01-14T13:36:16.403" v="7228" actId="790"/>
          <ac:spMkLst>
            <pc:docMk/>
            <pc:sldMk cId="0" sldId="275"/>
            <ac:spMk id="3" creationId="{00000000-0000-0000-0000-000000000000}"/>
          </ac:spMkLst>
        </pc:spChg>
        <pc:spChg chg="mod">
          <ac:chgData name="Linnéa Treschow" userId="13adf247-800c-4fc8-9f4e-d45dcce15316" providerId="ADAL" clId="{782287DD-140F-4ECC-A9D3-83EA6866D162}" dt="2021-01-20T11:00:14.709" v="17378" actId="20577"/>
          <ac:spMkLst>
            <pc:docMk/>
            <pc:sldMk cId="0" sldId="275"/>
            <ac:spMk id="4" creationId="{00000000-0000-0000-0000-000000000000}"/>
          </ac:spMkLst>
        </pc:spChg>
        <pc:spChg chg="mod">
          <ac:chgData name="Linnéa Treschow" userId="13adf247-800c-4fc8-9f4e-d45dcce15316" providerId="ADAL" clId="{782287DD-140F-4ECC-A9D3-83EA6866D162}" dt="2021-01-20T11:03:21.230" v="17735" actId="20577"/>
          <ac:spMkLst>
            <pc:docMk/>
            <pc:sldMk cId="0" sldId="275"/>
            <ac:spMk id="5" creationId="{00000000-0000-0000-0000-000000000000}"/>
          </ac:spMkLst>
        </pc:spChg>
        <pc:spChg chg="mod">
          <ac:chgData name="Linnéa Treschow" userId="13adf247-800c-4fc8-9f4e-d45dcce15316" providerId="ADAL" clId="{782287DD-140F-4ECC-A9D3-83EA6866D162}" dt="2021-01-20T11:08:18.972" v="18243" actId="6549"/>
          <ac:spMkLst>
            <pc:docMk/>
            <pc:sldMk cId="0" sldId="275"/>
            <ac:spMk id="6" creationId="{00000000-0000-0000-0000-000000000000}"/>
          </ac:spMkLst>
        </pc:spChg>
        <pc:spChg chg="mod">
          <ac:chgData name="Linnéa Treschow" userId="13adf247-800c-4fc8-9f4e-d45dcce15316" providerId="ADAL" clId="{782287DD-140F-4ECC-A9D3-83EA6866D162}" dt="2021-01-20T11:09:04.038" v="18312" actId="6549"/>
          <ac:spMkLst>
            <pc:docMk/>
            <pc:sldMk cId="0" sldId="275"/>
            <ac:spMk id="7" creationId="{00000000-0000-0000-0000-000000000000}"/>
          </ac:spMkLst>
        </pc:spChg>
        <pc:spChg chg="mod">
          <ac:chgData name="Linnéa Treschow" userId="13adf247-800c-4fc8-9f4e-d45dcce15316" providerId="ADAL" clId="{782287DD-140F-4ECC-A9D3-83EA6866D162}" dt="2021-01-20T11:28:01.018" v="19742" actId="6549"/>
          <ac:spMkLst>
            <pc:docMk/>
            <pc:sldMk cId="0" sldId="275"/>
            <ac:spMk id="8" creationId="{00000000-0000-0000-0000-000000000000}"/>
          </ac:spMkLst>
        </pc:spChg>
        <pc:spChg chg="mod">
          <ac:chgData name="Linnéa Treschow" userId="13adf247-800c-4fc8-9f4e-d45dcce15316" providerId="ADAL" clId="{782287DD-140F-4ECC-A9D3-83EA6866D162}" dt="2021-01-20T11:35:53.790" v="19994" actId="6549"/>
          <ac:spMkLst>
            <pc:docMk/>
            <pc:sldMk cId="0" sldId="275"/>
            <ac:spMk id="9" creationId="{00000000-0000-0000-0000-000000000000}"/>
          </ac:spMkLst>
        </pc:spChg>
      </pc:sldChg>
      <pc:sldChg chg="modSp mod">
        <pc:chgData name="Linnéa Treschow" userId="13adf247-800c-4fc8-9f4e-d45dcce15316" providerId="ADAL" clId="{782287DD-140F-4ECC-A9D3-83EA6866D162}" dt="2021-01-19T10:52:11.811" v="11038" actId="1076"/>
        <pc:sldMkLst>
          <pc:docMk/>
          <pc:sldMk cId="0" sldId="276"/>
        </pc:sldMkLst>
        <pc:spChg chg="mod">
          <ac:chgData name="Linnéa Treschow" userId="13adf247-800c-4fc8-9f4e-d45dcce15316" providerId="ADAL" clId="{782287DD-140F-4ECC-A9D3-83EA6866D162}" dt="2021-01-19T10:52:11.811" v="11038" actId="1076"/>
          <ac:spMkLst>
            <pc:docMk/>
            <pc:sldMk cId="0" sldId="276"/>
            <ac:spMk id="2" creationId="{00000000-0000-0000-0000-000000000000}"/>
          </ac:spMkLst>
        </pc:spChg>
        <pc:spChg chg="mod">
          <ac:chgData name="Linnéa Treschow" userId="13adf247-800c-4fc8-9f4e-d45dcce15316" providerId="ADAL" clId="{782287DD-140F-4ECC-A9D3-83EA6866D162}" dt="2021-01-14T13:44:16.733" v="7881" actId="790"/>
          <ac:spMkLst>
            <pc:docMk/>
            <pc:sldMk cId="0" sldId="276"/>
            <ac:spMk id="5" creationId="{00000000-0000-0000-0000-000000000000}"/>
          </ac:spMkLst>
        </pc:spChg>
      </pc:sldChg>
      <pc:sldChg chg="modSp mod">
        <pc:chgData name="Linnéa Treschow" userId="13adf247-800c-4fc8-9f4e-d45dcce15316" providerId="ADAL" clId="{782287DD-140F-4ECC-A9D3-83EA6866D162}" dt="2021-01-20T11:37:47.161" v="20001" actId="6549"/>
        <pc:sldMkLst>
          <pc:docMk/>
          <pc:sldMk cId="0" sldId="277"/>
        </pc:sldMkLst>
        <pc:spChg chg="mod">
          <ac:chgData name="Linnéa Treschow" userId="13adf247-800c-4fc8-9f4e-d45dcce15316" providerId="ADAL" clId="{782287DD-140F-4ECC-A9D3-83EA6866D162}" dt="2021-01-14T13:35:47.811" v="7163"/>
          <ac:spMkLst>
            <pc:docMk/>
            <pc:sldMk cId="0" sldId="277"/>
            <ac:spMk id="2" creationId="{00000000-0000-0000-0000-000000000000}"/>
          </ac:spMkLst>
        </pc:spChg>
        <pc:spChg chg="mod">
          <ac:chgData name="Linnéa Treschow" userId="13adf247-800c-4fc8-9f4e-d45dcce15316" providerId="ADAL" clId="{782287DD-140F-4ECC-A9D3-83EA6866D162}" dt="2021-01-14T13:32:46.776" v="6894" actId="790"/>
          <ac:spMkLst>
            <pc:docMk/>
            <pc:sldMk cId="0" sldId="277"/>
            <ac:spMk id="3" creationId="{00000000-0000-0000-0000-000000000000}"/>
          </ac:spMkLst>
        </pc:spChg>
        <pc:spChg chg="mod">
          <ac:chgData name="Linnéa Treschow" userId="13adf247-800c-4fc8-9f4e-d45dcce15316" providerId="ADAL" clId="{782287DD-140F-4ECC-A9D3-83EA6866D162}" dt="2021-01-14T13:44:00.805" v="7880" actId="790"/>
          <ac:spMkLst>
            <pc:docMk/>
            <pc:sldMk cId="0" sldId="277"/>
            <ac:spMk id="4" creationId="{00000000-0000-0000-0000-000000000000}"/>
          </ac:spMkLst>
        </pc:spChg>
        <pc:spChg chg="mod">
          <ac:chgData name="Linnéa Treschow" userId="13adf247-800c-4fc8-9f4e-d45dcce15316" providerId="ADAL" clId="{782287DD-140F-4ECC-A9D3-83EA6866D162}" dt="2021-01-20T11:37:47.161" v="20001" actId="6549"/>
          <ac:spMkLst>
            <pc:docMk/>
            <pc:sldMk cId="0" sldId="277"/>
            <ac:spMk id="5" creationId="{00000000-0000-0000-0000-000000000000}"/>
          </ac:spMkLst>
        </pc:spChg>
      </pc:sldChg>
    </pc:docChg>
  </pc:docChgLst>
  <pc:docChgLst>
    <pc:chgData name="Lars Hvidtfeldt" userId="1e87d03f-7c2d-4148-bb5b-1cc0375b3a93" providerId="ADAL" clId="{3CD87A38-5256-47C6-87B0-D2E066E4C742}"/>
    <pc:docChg chg="delSld">
      <pc:chgData name="Lars Hvidtfeldt" userId="1e87d03f-7c2d-4148-bb5b-1cc0375b3a93" providerId="ADAL" clId="{3CD87A38-5256-47C6-87B0-D2E066E4C742}" dt="2021-04-07T08:45:40.393" v="1" actId="47"/>
      <pc:docMkLst>
        <pc:docMk/>
      </pc:docMkLst>
      <pc:sldChg chg="del">
        <pc:chgData name="Lars Hvidtfeldt" userId="1e87d03f-7c2d-4148-bb5b-1cc0375b3a93" providerId="ADAL" clId="{3CD87A38-5256-47C6-87B0-D2E066E4C742}" dt="2021-04-07T08:45:38.474" v="0" actId="47"/>
        <pc:sldMkLst>
          <pc:docMk/>
          <pc:sldMk cId="0" sldId="256"/>
        </pc:sldMkLst>
      </pc:sldChg>
      <pc:sldChg chg="del">
        <pc:chgData name="Lars Hvidtfeldt" userId="1e87d03f-7c2d-4148-bb5b-1cc0375b3a93" providerId="ADAL" clId="{3CD87A38-5256-47C6-87B0-D2E066E4C742}" dt="2021-04-07T08:45:40.393" v="1" actId="47"/>
        <pc:sldMkLst>
          <pc:docMk/>
          <pc:sldMk cId="0"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7997" y="288010"/>
            <a:ext cx="10116185" cy="6984365"/>
          </a:xfrm>
          <a:custGeom>
            <a:avLst/>
            <a:gdLst/>
            <a:ahLst/>
            <a:cxnLst/>
            <a:rect l="l" t="t" r="r" b="b"/>
            <a:pathLst>
              <a:path w="10116185" h="6984365">
                <a:moveTo>
                  <a:pt x="0" y="6983996"/>
                </a:moveTo>
                <a:lnTo>
                  <a:pt x="10116007" y="6983996"/>
                </a:lnTo>
                <a:lnTo>
                  <a:pt x="10116007" y="0"/>
                </a:lnTo>
                <a:lnTo>
                  <a:pt x="0" y="0"/>
                </a:lnTo>
                <a:lnTo>
                  <a:pt x="0" y="6983996"/>
                </a:lnTo>
                <a:close/>
              </a:path>
            </a:pathLst>
          </a:custGeom>
          <a:solidFill>
            <a:srgbClr val="EFEFF0"/>
          </a:solidFill>
        </p:spPr>
        <p:txBody>
          <a:bodyPr wrap="square" lIns="0" tIns="0" rIns="0" bIns="0" rtlCol="0"/>
          <a:lstStyle/>
          <a:p>
            <a:endParaRPr dirty="0"/>
          </a:p>
        </p:txBody>
      </p:sp>
      <p:sp>
        <p:nvSpPr>
          <p:cNvPr id="17" name="bk object 17"/>
          <p:cNvSpPr/>
          <p:nvPr/>
        </p:nvSpPr>
        <p:spPr>
          <a:xfrm>
            <a:off x="287997" y="5977610"/>
            <a:ext cx="1294015" cy="1294396"/>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8270984" y="6719491"/>
            <a:ext cx="1860166" cy="324228"/>
          </a:xfrm>
          <a:prstGeom prst="rect">
            <a:avLst/>
          </a:prstGeom>
          <a:blipFill>
            <a:blip r:embed="rId3" cstate="print"/>
            <a:stretch>
              <a:fillRect/>
            </a:stretch>
          </a:blipFill>
        </p:spPr>
        <p:txBody>
          <a:bodyPr wrap="square" lIns="0" tIns="0" rIns="0" bIns="0" rtlCol="0"/>
          <a:lstStyle/>
          <a:p>
            <a:endParaRPr dirty="0"/>
          </a:p>
        </p:txBody>
      </p:sp>
      <p:sp>
        <p:nvSpPr>
          <p:cNvPr id="19" name="bk object 19"/>
          <p:cNvSpPr/>
          <p:nvPr/>
        </p:nvSpPr>
        <p:spPr>
          <a:xfrm>
            <a:off x="7629215" y="6590331"/>
            <a:ext cx="520700" cy="519430"/>
          </a:xfrm>
          <a:custGeom>
            <a:avLst/>
            <a:gdLst/>
            <a:ahLst/>
            <a:cxnLst/>
            <a:rect l="l" t="t" r="r" b="b"/>
            <a:pathLst>
              <a:path w="520700" h="519429">
                <a:moveTo>
                  <a:pt x="260055" y="0"/>
                </a:moveTo>
                <a:lnTo>
                  <a:pt x="213289" y="3810"/>
                </a:lnTo>
                <a:lnTo>
                  <a:pt x="169273" y="16510"/>
                </a:lnTo>
                <a:lnTo>
                  <a:pt x="128742" y="35560"/>
                </a:lnTo>
                <a:lnTo>
                  <a:pt x="92430" y="60960"/>
                </a:lnTo>
                <a:lnTo>
                  <a:pt x="61073" y="92710"/>
                </a:lnTo>
                <a:lnTo>
                  <a:pt x="35404" y="128270"/>
                </a:lnTo>
                <a:lnTo>
                  <a:pt x="16160" y="168910"/>
                </a:lnTo>
                <a:lnTo>
                  <a:pt x="4075" y="213360"/>
                </a:lnTo>
                <a:lnTo>
                  <a:pt x="110" y="257810"/>
                </a:lnTo>
                <a:lnTo>
                  <a:pt x="0" y="261620"/>
                </a:lnTo>
                <a:lnTo>
                  <a:pt x="4075" y="306070"/>
                </a:lnTo>
                <a:lnTo>
                  <a:pt x="16160" y="350520"/>
                </a:lnTo>
                <a:lnTo>
                  <a:pt x="35404" y="391160"/>
                </a:lnTo>
                <a:lnTo>
                  <a:pt x="61073" y="427990"/>
                </a:lnTo>
                <a:lnTo>
                  <a:pt x="92430" y="458470"/>
                </a:lnTo>
                <a:lnTo>
                  <a:pt x="128742" y="485140"/>
                </a:lnTo>
                <a:lnTo>
                  <a:pt x="169273" y="504190"/>
                </a:lnTo>
                <a:lnTo>
                  <a:pt x="213289" y="515620"/>
                </a:lnTo>
                <a:lnTo>
                  <a:pt x="260055" y="519430"/>
                </a:lnTo>
                <a:lnTo>
                  <a:pt x="306821" y="515620"/>
                </a:lnTo>
                <a:lnTo>
                  <a:pt x="350837" y="504190"/>
                </a:lnTo>
                <a:lnTo>
                  <a:pt x="391369" y="485140"/>
                </a:lnTo>
                <a:lnTo>
                  <a:pt x="427680" y="458470"/>
                </a:lnTo>
                <a:lnTo>
                  <a:pt x="451198" y="435610"/>
                </a:lnTo>
                <a:lnTo>
                  <a:pt x="262366" y="435610"/>
                </a:lnTo>
                <a:lnTo>
                  <a:pt x="256596" y="434340"/>
                </a:lnTo>
                <a:lnTo>
                  <a:pt x="252571" y="431800"/>
                </a:lnTo>
                <a:lnTo>
                  <a:pt x="253324" y="429260"/>
                </a:lnTo>
                <a:lnTo>
                  <a:pt x="273383" y="414020"/>
                </a:lnTo>
                <a:lnTo>
                  <a:pt x="290283" y="394970"/>
                </a:lnTo>
                <a:lnTo>
                  <a:pt x="304347" y="373380"/>
                </a:lnTo>
                <a:lnTo>
                  <a:pt x="305706" y="370840"/>
                </a:lnTo>
                <a:lnTo>
                  <a:pt x="232636" y="370840"/>
                </a:lnTo>
                <a:lnTo>
                  <a:pt x="232331" y="368300"/>
                </a:lnTo>
                <a:lnTo>
                  <a:pt x="232456" y="360680"/>
                </a:lnTo>
                <a:lnTo>
                  <a:pt x="234625" y="353060"/>
                </a:lnTo>
                <a:lnTo>
                  <a:pt x="237987" y="345440"/>
                </a:lnTo>
                <a:lnTo>
                  <a:pt x="241691" y="339090"/>
                </a:lnTo>
                <a:lnTo>
                  <a:pt x="243879" y="330200"/>
                </a:lnTo>
                <a:lnTo>
                  <a:pt x="241069" y="325120"/>
                </a:lnTo>
                <a:lnTo>
                  <a:pt x="235144" y="320040"/>
                </a:lnTo>
                <a:lnTo>
                  <a:pt x="227543" y="316230"/>
                </a:lnTo>
                <a:lnTo>
                  <a:pt x="227416" y="314960"/>
                </a:lnTo>
                <a:lnTo>
                  <a:pt x="227569" y="314960"/>
                </a:lnTo>
                <a:lnTo>
                  <a:pt x="238529" y="311150"/>
                </a:lnTo>
                <a:lnTo>
                  <a:pt x="238681" y="311150"/>
                </a:lnTo>
                <a:lnTo>
                  <a:pt x="240929" y="306070"/>
                </a:lnTo>
                <a:lnTo>
                  <a:pt x="244129" y="300990"/>
                </a:lnTo>
                <a:lnTo>
                  <a:pt x="248790" y="298450"/>
                </a:lnTo>
                <a:lnTo>
                  <a:pt x="257141" y="295910"/>
                </a:lnTo>
                <a:lnTo>
                  <a:pt x="335947" y="295910"/>
                </a:lnTo>
                <a:lnTo>
                  <a:pt x="337754" y="289560"/>
                </a:lnTo>
                <a:lnTo>
                  <a:pt x="202778" y="289560"/>
                </a:lnTo>
                <a:lnTo>
                  <a:pt x="202473" y="288290"/>
                </a:lnTo>
                <a:lnTo>
                  <a:pt x="202598" y="279400"/>
                </a:lnTo>
                <a:lnTo>
                  <a:pt x="204767" y="271780"/>
                </a:lnTo>
                <a:lnTo>
                  <a:pt x="208130" y="264160"/>
                </a:lnTo>
                <a:lnTo>
                  <a:pt x="211833" y="257810"/>
                </a:lnTo>
                <a:lnTo>
                  <a:pt x="214021" y="248920"/>
                </a:lnTo>
                <a:lnTo>
                  <a:pt x="211211" y="243840"/>
                </a:lnTo>
                <a:lnTo>
                  <a:pt x="205286" y="238760"/>
                </a:lnTo>
                <a:lnTo>
                  <a:pt x="197686" y="234950"/>
                </a:lnTo>
                <a:lnTo>
                  <a:pt x="197559" y="233680"/>
                </a:lnTo>
                <a:lnTo>
                  <a:pt x="197711" y="233680"/>
                </a:lnTo>
                <a:lnTo>
                  <a:pt x="208658" y="229870"/>
                </a:lnTo>
                <a:lnTo>
                  <a:pt x="208823" y="229870"/>
                </a:lnTo>
                <a:lnTo>
                  <a:pt x="211059" y="224790"/>
                </a:lnTo>
                <a:lnTo>
                  <a:pt x="214272" y="219710"/>
                </a:lnTo>
                <a:lnTo>
                  <a:pt x="218933" y="217170"/>
                </a:lnTo>
                <a:lnTo>
                  <a:pt x="227278" y="214630"/>
                </a:lnTo>
                <a:lnTo>
                  <a:pt x="284236" y="214630"/>
                </a:lnTo>
                <a:lnTo>
                  <a:pt x="292587" y="213360"/>
                </a:lnTo>
                <a:lnTo>
                  <a:pt x="345907" y="213360"/>
                </a:lnTo>
                <a:lnTo>
                  <a:pt x="341729" y="205740"/>
                </a:lnTo>
                <a:lnTo>
                  <a:pt x="162411" y="205740"/>
                </a:lnTo>
                <a:lnTo>
                  <a:pt x="156811" y="203200"/>
                </a:lnTo>
                <a:lnTo>
                  <a:pt x="153687" y="200660"/>
                </a:lnTo>
                <a:lnTo>
                  <a:pt x="156385" y="196850"/>
                </a:lnTo>
                <a:lnTo>
                  <a:pt x="162644" y="194310"/>
                </a:lnTo>
                <a:lnTo>
                  <a:pt x="169288" y="191770"/>
                </a:lnTo>
                <a:lnTo>
                  <a:pt x="209477" y="184150"/>
                </a:lnTo>
                <a:lnTo>
                  <a:pt x="236143" y="181610"/>
                </a:lnTo>
                <a:lnTo>
                  <a:pt x="307232" y="181610"/>
                </a:lnTo>
                <a:lnTo>
                  <a:pt x="291600" y="177800"/>
                </a:lnTo>
                <a:lnTo>
                  <a:pt x="201648" y="177800"/>
                </a:lnTo>
                <a:lnTo>
                  <a:pt x="196162" y="175260"/>
                </a:lnTo>
                <a:lnTo>
                  <a:pt x="202943" y="173990"/>
                </a:lnTo>
                <a:lnTo>
                  <a:pt x="222388" y="171450"/>
                </a:lnTo>
                <a:lnTo>
                  <a:pt x="189304" y="171450"/>
                </a:lnTo>
                <a:lnTo>
                  <a:pt x="184363" y="165100"/>
                </a:lnTo>
                <a:lnTo>
                  <a:pt x="191856" y="162560"/>
                </a:lnTo>
                <a:lnTo>
                  <a:pt x="193520" y="162560"/>
                </a:lnTo>
                <a:lnTo>
                  <a:pt x="225680" y="160020"/>
                </a:lnTo>
                <a:lnTo>
                  <a:pt x="257968" y="158750"/>
                </a:lnTo>
                <a:lnTo>
                  <a:pt x="178636" y="158750"/>
                </a:lnTo>
                <a:lnTo>
                  <a:pt x="178445" y="154940"/>
                </a:lnTo>
                <a:lnTo>
                  <a:pt x="184300" y="153670"/>
                </a:lnTo>
                <a:lnTo>
                  <a:pt x="197396" y="152400"/>
                </a:lnTo>
                <a:lnTo>
                  <a:pt x="210547" y="152400"/>
                </a:lnTo>
                <a:lnTo>
                  <a:pt x="223694" y="151130"/>
                </a:lnTo>
                <a:lnTo>
                  <a:pt x="319072" y="151130"/>
                </a:lnTo>
                <a:lnTo>
                  <a:pt x="321968" y="147320"/>
                </a:lnTo>
                <a:lnTo>
                  <a:pt x="323327" y="146050"/>
                </a:lnTo>
                <a:lnTo>
                  <a:pt x="171346" y="146050"/>
                </a:lnTo>
                <a:lnTo>
                  <a:pt x="167320" y="140970"/>
                </a:lnTo>
                <a:lnTo>
                  <a:pt x="163700" y="137160"/>
                </a:lnTo>
                <a:lnTo>
                  <a:pt x="161300" y="133350"/>
                </a:lnTo>
                <a:lnTo>
                  <a:pt x="153921" y="133350"/>
                </a:lnTo>
                <a:lnTo>
                  <a:pt x="149908" y="129540"/>
                </a:lnTo>
                <a:lnTo>
                  <a:pt x="149908" y="119380"/>
                </a:lnTo>
                <a:lnTo>
                  <a:pt x="153921" y="115570"/>
                </a:lnTo>
                <a:lnTo>
                  <a:pt x="199527" y="115570"/>
                </a:lnTo>
                <a:lnTo>
                  <a:pt x="195196" y="114300"/>
                </a:lnTo>
                <a:lnTo>
                  <a:pt x="191882" y="110490"/>
                </a:lnTo>
                <a:lnTo>
                  <a:pt x="191882" y="100330"/>
                </a:lnTo>
                <a:lnTo>
                  <a:pt x="195908" y="96520"/>
                </a:lnTo>
                <a:lnTo>
                  <a:pt x="248032" y="96520"/>
                </a:lnTo>
                <a:lnTo>
                  <a:pt x="250187" y="90170"/>
                </a:lnTo>
                <a:lnTo>
                  <a:pt x="250568" y="88900"/>
                </a:lnTo>
                <a:lnTo>
                  <a:pt x="251026" y="87630"/>
                </a:lnTo>
                <a:lnTo>
                  <a:pt x="248790" y="85090"/>
                </a:lnTo>
                <a:lnTo>
                  <a:pt x="247355" y="82550"/>
                </a:lnTo>
                <a:lnTo>
                  <a:pt x="247355" y="73660"/>
                </a:lnTo>
                <a:lnTo>
                  <a:pt x="251762" y="69850"/>
                </a:lnTo>
                <a:lnTo>
                  <a:pt x="436460" y="69850"/>
                </a:lnTo>
                <a:lnTo>
                  <a:pt x="427680" y="60960"/>
                </a:lnTo>
                <a:lnTo>
                  <a:pt x="391369" y="35560"/>
                </a:lnTo>
                <a:lnTo>
                  <a:pt x="350837" y="16510"/>
                </a:lnTo>
                <a:lnTo>
                  <a:pt x="306821" y="3810"/>
                </a:lnTo>
                <a:lnTo>
                  <a:pt x="260055" y="0"/>
                </a:lnTo>
                <a:close/>
              </a:path>
              <a:path w="520700" h="519429">
                <a:moveTo>
                  <a:pt x="307232" y="181610"/>
                </a:moveTo>
                <a:lnTo>
                  <a:pt x="262887" y="181610"/>
                </a:lnTo>
                <a:lnTo>
                  <a:pt x="289989" y="182880"/>
                </a:lnTo>
                <a:lnTo>
                  <a:pt x="305367" y="185420"/>
                </a:lnTo>
                <a:lnTo>
                  <a:pt x="350987" y="200660"/>
                </a:lnTo>
                <a:lnTo>
                  <a:pt x="362781" y="236220"/>
                </a:lnTo>
                <a:lnTo>
                  <a:pt x="362130" y="250190"/>
                </a:lnTo>
                <a:lnTo>
                  <a:pt x="350340" y="307340"/>
                </a:lnTo>
                <a:lnTo>
                  <a:pt x="334058" y="350520"/>
                </a:lnTo>
                <a:lnTo>
                  <a:pt x="312557" y="389890"/>
                </a:lnTo>
                <a:lnTo>
                  <a:pt x="284222" y="421640"/>
                </a:lnTo>
                <a:lnTo>
                  <a:pt x="262366" y="435610"/>
                </a:lnTo>
                <a:lnTo>
                  <a:pt x="451198" y="435610"/>
                </a:lnTo>
                <a:lnTo>
                  <a:pt x="484706" y="391160"/>
                </a:lnTo>
                <a:lnTo>
                  <a:pt x="503950" y="350520"/>
                </a:lnTo>
                <a:lnTo>
                  <a:pt x="516036" y="306070"/>
                </a:lnTo>
                <a:lnTo>
                  <a:pt x="520111" y="261620"/>
                </a:lnTo>
                <a:lnTo>
                  <a:pt x="520001" y="257810"/>
                </a:lnTo>
                <a:lnTo>
                  <a:pt x="516036" y="213360"/>
                </a:lnTo>
                <a:lnTo>
                  <a:pt x="507749" y="182880"/>
                </a:lnTo>
                <a:lnTo>
                  <a:pt x="312443" y="182880"/>
                </a:lnTo>
                <a:lnTo>
                  <a:pt x="307232" y="181610"/>
                </a:lnTo>
                <a:close/>
              </a:path>
              <a:path w="520700" h="519429">
                <a:moveTo>
                  <a:pt x="335947" y="295910"/>
                </a:moveTo>
                <a:lnTo>
                  <a:pt x="265835" y="295910"/>
                </a:lnTo>
                <a:lnTo>
                  <a:pt x="272999" y="300990"/>
                </a:lnTo>
                <a:lnTo>
                  <a:pt x="276756" y="308610"/>
                </a:lnTo>
                <a:lnTo>
                  <a:pt x="276547" y="316230"/>
                </a:lnTo>
                <a:lnTo>
                  <a:pt x="274503" y="323850"/>
                </a:lnTo>
                <a:lnTo>
                  <a:pt x="272186" y="331470"/>
                </a:lnTo>
                <a:lnTo>
                  <a:pt x="271302" y="339090"/>
                </a:lnTo>
                <a:lnTo>
                  <a:pt x="271231" y="344170"/>
                </a:lnTo>
                <a:lnTo>
                  <a:pt x="271777" y="347980"/>
                </a:lnTo>
                <a:lnTo>
                  <a:pt x="274216" y="353060"/>
                </a:lnTo>
                <a:lnTo>
                  <a:pt x="275816" y="355600"/>
                </a:lnTo>
                <a:lnTo>
                  <a:pt x="276895" y="363220"/>
                </a:lnTo>
                <a:lnTo>
                  <a:pt x="262786" y="364490"/>
                </a:lnTo>
                <a:lnTo>
                  <a:pt x="256559" y="364490"/>
                </a:lnTo>
                <a:lnTo>
                  <a:pt x="244282" y="367030"/>
                </a:lnTo>
                <a:lnTo>
                  <a:pt x="238605" y="369570"/>
                </a:lnTo>
                <a:lnTo>
                  <a:pt x="237551" y="369570"/>
                </a:lnTo>
                <a:lnTo>
                  <a:pt x="232636" y="370840"/>
                </a:lnTo>
                <a:lnTo>
                  <a:pt x="305706" y="370840"/>
                </a:lnTo>
                <a:lnTo>
                  <a:pt x="315897" y="351790"/>
                </a:lnTo>
                <a:lnTo>
                  <a:pt x="324762" y="330200"/>
                </a:lnTo>
                <a:lnTo>
                  <a:pt x="332333" y="308610"/>
                </a:lnTo>
                <a:lnTo>
                  <a:pt x="335947" y="295910"/>
                </a:lnTo>
                <a:close/>
              </a:path>
              <a:path w="520700" h="519429">
                <a:moveTo>
                  <a:pt x="345907" y="213360"/>
                </a:moveTo>
                <a:lnTo>
                  <a:pt x="301281" y="213360"/>
                </a:lnTo>
                <a:lnTo>
                  <a:pt x="308444" y="218440"/>
                </a:lnTo>
                <a:lnTo>
                  <a:pt x="312201" y="226060"/>
                </a:lnTo>
                <a:lnTo>
                  <a:pt x="312000" y="233680"/>
                </a:lnTo>
                <a:lnTo>
                  <a:pt x="309960" y="241300"/>
                </a:lnTo>
                <a:lnTo>
                  <a:pt x="307644" y="248920"/>
                </a:lnTo>
                <a:lnTo>
                  <a:pt x="306613" y="257810"/>
                </a:lnTo>
                <a:lnTo>
                  <a:pt x="311262" y="273050"/>
                </a:lnTo>
                <a:lnTo>
                  <a:pt x="312341" y="279400"/>
                </a:lnTo>
                <a:lnTo>
                  <a:pt x="298244" y="281940"/>
                </a:lnTo>
                <a:lnTo>
                  <a:pt x="292014" y="281940"/>
                </a:lnTo>
                <a:lnTo>
                  <a:pt x="285776" y="283210"/>
                </a:lnTo>
                <a:lnTo>
                  <a:pt x="279724" y="283210"/>
                </a:lnTo>
                <a:lnTo>
                  <a:pt x="274051" y="287020"/>
                </a:lnTo>
                <a:lnTo>
                  <a:pt x="272984" y="287020"/>
                </a:lnTo>
                <a:lnTo>
                  <a:pt x="268082" y="288290"/>
                </a:lnTo>
                <a:lnTo>
                  <a:pt x="207680" y="288290"/>
                </a:lnTo>
                <a:lnTo>
                  <a:pt x="202778" y="289560"/>
                </a:lnTo>
                <a:lnTo>
                  <a:pt x="337754" y="289560"/>
                </a:lnTo>
                <a:lnTo>
                  <a:pt x="338477" y="287020"/>
                </a:lnTo>
                <a:lnTo>
                  <a:pt x="345468" y="246380"/>
                </a:lnTo>
                <a:lnTo>
                  <a:pt x="346142" y="236220"/>
                </a:lnTo>
                <a:lnTo>
                  <a:pt x="346026" y="218440"/>
                </a:lnTo>
                <a:lnTo>
                  <a:pt x="345907" y="213360"/>
                </a:lnTo>
                <a:close/>
              </a:path>
              <a:path w="520700" h="519429">
                <a:moveTo>
                  <a:pt x="284236" y="214630"/>
                </a:moveTo>
                <a:lnTo>
                  <a:pt x="235973" y="214630"/>
                </a:lnTo>
                <a:lnTo>
                  <a:pt x="243139" y="219710"/>
                </a:lnTo>
                <a:lnTo>
                  <a:pt x="246898" y="227330"/>
                </a:lnTo>
                <a:lnTo>
                  <a:pt x="246689" y="236220"/>
                </a:lnTo>
                <a:lnTo>
                  <a:pt x="244645" y="243840"/>
                </a:lnTo>
                <a:lnTo>
                  <a:pt x="242328" y="251460"/>
                </a:lnTo>
                <a:lnTo>
                  <a:pt x="241469" y="257810"/>
                </a:lnTo>
                <a:lnTo>
                  <a:pt x="241361" y="262890"/>
                </a:lnTo>
                <a:lnTo>
                  <a:pt x="241907" y="266700"/>
                </a:lnTo>
                <a:lnTo>
                  <a:pt x="244345" y="273050"/>
                </a:lnTo>
                <a:lnTo>
                  <a:pt x="245958" y="274320"/>
                </a:lnTo>
                <a:lnTo>
                  <a:pt x="247038" y="281940"/>
                </a:lnTo>
                <a:lnTo>
                  <a:pt x="236700" y="283210"/>
                </a:lnTo>
                <a:lnTo>
                  <a:pt x="232928" y="283210"/>
                </a:lnTo>
                <a:lnTo>
                  <a:pt x="226699" y="284480"/>
                </a:lnTo>
                <a:lnTo>
                  <a:pt x="220465" y="284480"/>
                </a:lnTo>
                <a:lnTo>
                  <a:pt x="214413" y="285750"/>
                </a:lnTo>
                <a:lnTo>
                  <a:pt x="208735" y="288290"/>
                </a:lnTo>
                <a:lnTo>
                  <a:pt x="268082" y="288290"/>
                </a:lnTo>
                <a:lnTo>
                  <a:pt x="267777" y="285750"/>
                </a:lnTo>
                <a:lnTo>
                  <a:pt x="267902" y="278130"/>
                </a:lnTo>
                <a:lnTo>
                  <a:pt x="270071" y="270510"/>
                </a:lnTo>
                <a:lnTo>
                  <a:pt x="273433" y="262890"/>
                </a:lnTo>
                <a:lnTo>
                  <a:pt x="277137" y="255270"/>
                </a:lnTo>
                <a:lnTo>
                  <a:pt x="279330" y="247650"/>
                </a:lnTo>
                <a:lnTo>
                  <a:pt x="276519" y="241300"/>
                </a:lnTo>
                <a:lnTo>
                  <a:pt x="270591" y="237490"/>
                </a:lnTo>
                <a:lnTo>
                  <a:pt x="262976" y="233680"/>
                </a:lnTo>
                <a:lnTo>
                  <a:pt x="263014" y="232410"/>
                </a:lnTo>
                <a:lnTo>
                  <a:pt x="273962" y="228600"/>
                </a:lnTo>
                <a:lnTo>
                  <a:pt x="274127" y="227330"/>
                </a:lnTo>
                <a:lnTo>
                  <a:pt x="276375" y="222250"/>
                </a:lnTo>
                <a:lnTo>
                  <a:pt x="279575" y="218440"/>
                </a:lnTo>
                <a:lnTo>
                  <a:pt x="284236" y="214630"/>
                </a:lnTo>
                <a:close/>
              </a:path>
              <a:path w="520700" h="519429">
                <a:moveTo>
                  <a:pt x="265378" y="187960"/>
                </a:moveTo>
                <a:lnTo>
                  <a:pt x="249772" y="187960"/>
                </a:lnTo>
                <a:lnTo>
                  <a:pt x="234198" y="189230"/>
                </a:lnTo>
                <a:lnTo>
                  <a:pt x="210576" y="191770"/>
                </a:lnTo>
                <a:lnTo>
                  <a:pt x="187335" y="196850"/>
                </a:lnTo>
                <a:lnTo>
                  <a:pt x="182649" y="198120"/>
                </a:lnTo>
                <a:lnTo>
                  <a:pt x="177937" y="200660"/>
                </a:lnTo>
                <a:lnTo>
                  <a:pt x="172197" y="201930"/>
                </a:lnTo>
                <a:lnTo>
                  <a:pt x="171574" y="203200"/>
                </a:lnTo>
                <a:lnTo>
                  <a:pt x="172794" y="204470"/>
                </a:lnTo>
                <a:lnTo>
                  <a:pt x="168907" y="205740"/>
                </a:lnTo>
                <a:lnTo>
                  <a:pt x="340967" y="205740"/>
                </a:lnTo>
                <a:lnTo>
                  <a:pt x="340586" y="204470"/>
                </a:lnTo>
                <a:lnTo>
                  <a:pt x="339240" y="204470"/>
                </a:lnTo>
                <a:lnTo>
                  <a:pt x="337462" y="203200"/>
                </a:lnTo>
                <a:lnTo>
                  <a:pt x="336090" y="203200"/>
                </a:lnTo>
                <a:lnTo>
                  <a:pt x="330629" y="200660"/>
                </a:lnTo>
                <a:lnTo>
                  <a:pt x="327822" y="199390"/>
                </a:lnTo>
                <a:lnTo>
                  <a:pt x="312300" y="194310"/>
                </a:lnTo>
                <a:lnTo>
                  <a:pt x="304405" y="193040"/>
                </a:lnTo>
                <a:lnTo>
                  <a:pt x="296415" y="190500"/>
                </a:lnTo>
                <a:lnTo>
                  <a:pt x="265378" y="187960"/>
                </a:lnTo>
                <a:close/>
              </a:path>
              <a:path w="520700" h="519429">
                <a:moveTo>
                  <a:pt x="335684" y="201930"/>
                </a:moveTo>
                <a:lnTo>
                  <a:pt x="336090" y="203200"/>
                </a:lnTo>
                <a:lnTo>
                  <a:pt x="337462" y="203200"/>
                </a:lnTo>
                <a:lnTo>
                  <a:pt x="335684" y="201930"/>
                </a:lnTo>
                <a:close/>
              </a:path>
              <a:path w="520700" h="519429">
                <a:moveTo>
                  <a:pt x="255042" y="167640"/>
                </a:moveTo>
                <a:lnTo>
                  <a:pt x="230143" y="167640"/>
                </a:lnTo>
                <a:lnTo>
                  <a:pt x="223084" y="168910"/>
                </a:lnTo>
                <a:lnTo>
                  <a:pt x="208989" y="168910"/>
                </a:lnTo>
                <a:lnTo>
                  <a:pt x="203235" y="170180"/>
                </a:lnTo>
                <a:lnTo>
                  <a:pt x="261598" y="170180"/>
                </a:lnTo>
                <a:lnTo>
                  <a:pt x="290858" y="172720"/>
                </a:lnTo>
                <a:lnTo>
                  <a:pt x="319339" y="179070"/>
                </a:lnTo>
                <a:lnTo>
                  <a:pt x="324292" y="180340"/>
                </a:lnTo>
                <a:lnTo>
                  <a:pt x="314843" y="182880"/>
                </a:lnTo>
                <a:lnTo>
                  <a:pt x="507749" y="182880"/>
                </a:lnTo>
                <a:lnTo>
                  <a:pt x="506022" y="176530"/>
                </a:lnTo>
                <a:lnTo>
                  <a:pt x="312392" y="176530"/>
                </a:lnTo>
                <a:lnTo>
                  <a:pt x="308036" y="175260"/>
                </a:lnTo>
                <a:lnTo>
                  <a:pt x="290766" y="171450"/>
                </a:lnTo>
                <a:lnTo>
                  <a:pt x="272998" y="168910"/>
                </a:lnTo>
                <a:lnTo>
                  <a:pt x="255042" y="167640"/>
                </a:lnTo>
                <a:close/>
              </a:path>
              <a:path w="520700" h="519429">
                <a:moveTo>
                  <a:pt x="259620" y="173990"/>
                </a:moveTo>
                <a:lnTo>
                  <a:pt x="232618" y="175260"/>
                </a:lnTo>
                <a:lnTo>
                  <a:pt x="205864" y="177800"/>
                </a:lnTo>
                <a:lnTo>
                  <a:pt x="291600" y="177800"/>
                </a:lnTo>
                <a:lnTo>
                  <a:pt x="286389" y="176530"/>
                </a:lnTo>
                <a:lnTo>
                  <a:pt x="259620" y="173990"/>
                </a:lnTo>
                <a:close/>
              </a:path>
              <a:path w="520700" h="519429">
                <a:moveTo>
                  <a:pt x="251466" y="154940"/>
                </a:moveTo>
                <a:lnTo>
                  <a:pt x="229359" y="154940"/>
                </a:lnTo>
                <a:lnTo>
                  <a:pt x="218192" y="156210"/>
                </a:lnTo>
                <a:lnTo>
                  <a:pt x="206972" y="156210"/>
                </a:lnTo>
                <a:lnTo>
                  <a:pt x="184566" y="158750"/>
                </a:lnTo>
                <a:lnTo>
                  <a:pt x="257968" y="158750"/>
                </a:lnTo>
                <a:lnTo>
                  <a:pt x="290105" y="161290"/>
                </a:lnTo>
                <a:lnTo>
                  <a:pt x="321815" y="168910"/>
                </a:lnTo>
                <a:lnTo>
                  <a:pt x="325473" y="170180"/>
                </a:lnTo>
                <a:lnTo>
                  <a:pt x="325714" y="172720"/>
                </a:lnTo>
                <a:lnTo>
                  <a:pt x="318094" y="176530"/>
                </a:lnTo>
                <a:lnTo>
                  <a:pt x="506022" y="176530"/>
                </a:lnTo>
                <a:lnTo>
                  <a:pt x="503950" y="168910"/>
                </a:lnTo>
                <a:lnTo>
                  <a:pt x="501545" y="163830"/>
                </a:lnTo>
                <a:lnTo>
                  <a:pt x="317269" y="163830"/>
                </a:lnTo>
                <a:lnTo>
                  <a:pt x="295712" y="158750"/>
                </a:lnTo>
                <a:lnTo>
                  <a:pt x="273681" y="156210"/>
                </a:lnTo>
                <a:lnTo>
                  <a:pt x="251466" y="154940"/>
                </a:lnTo>
                <a:close/>
              </a:path>
              <a:path w="520700" h="519429">
                <a:moveTo>
                  <a:pt x="232110" y="170180"/>
                </a:moveTo>
                <a:lnTo>
                  <a:pt x="198778" y="170180"/>
                </a:lnTo>
                <a:lnTo>
                  <a:pt x="195209" y="171450"/>
                </a:lnTo>
                <a:lnTo>
                  <a:pt x="222388" y="171450"/>
                </a:lnTo>
                <a:lnTo>
                  <a:pt x="232110" y="170180"/>
                </a:lnTo>
                <a:close/>
              </a:path>
              <a:path w="520700" h="519429">
                <a:moveTo>
                  <a:pt x="319072" y="151130"/>
                </a:moveTo>
                <a:lnTo>
                  <a:pt x="258766" y="151130"/>
                </a:lnTo>
                <a:lnTo>
                  <a:pt x="280837" y="152400"/>
                </a:lnTo>
                <a:lnTo>
                  <a:pt x="302725" y="154940"/>
                </a:lnTo>
                <a:lnTo>
                  <a:pt x="324165" y="160020"/>
                </a:lnTo>
                <a:lnTo>
                  <a:pt x="329118" y="161290"/>
                </a:lnTo>
                <a:lnTo>
                  <a:pt x="319669" y="163830"/>
                </a:lnTo>
                <a:lnTo>
                  <a:pt x="501545" y="163830"/>
                </a:lnTo>
                <a:lnTo>
                  <a:pt x="498538" y="157480"/>
                </a:lnTo>
                <a:lnTo>
                  <a:pt x="326273" y="157480"/>
                </a:lnTo>
                <a:lnTo>
                  <a:pt x="317142" y="153670"/>
                </a:lnTo>
                <a:lnTo>
                  <a:pt x="319072" y="151130"/>
                </a:lnTo>
                <a:close/>
              </a:path>
              <a:path w="520700" h="519429">
                <a:moveTo>
                  <a:pt x="474622" y="114300"/>
                </a:moveTo>
                <a:lnTo>
                  <a:pt x="352181" y="114300"/>
                </a:lnTo>
                <a:lnTo>
                  <a:pt x="356207" y="118110"/>
                </a:lnTo>
                <a:lnTo>
                  <a:pt x="356207" y="129540"/>
                </a:lnTo>
                <a:lnTo>
                  <a:pt x="352181" y="133350"/>
                </a:lnTo>
                <a:lnTo>
                  <a:pt x="344955" y="133350"/>
                </a:lnTo>
                <a:lnTo>
                  <a:pt x="342923" y="137160"/>
                </a:lnTo>
                <a:lnTo>
                  <a:pt x="338871" y="140970"/>
                </a:lnTo>
                <a:lnTo>
                  <a:pt x="334299" y="147320"/>
                </a:lnTo>
                <a:lnTo>
                  <a:pt x="331226" y="151130"/>
                </a:lnTo>
                <a:lnTo>
                  <a:pt x="326273" y="157480"/>
                </a:lnTo>
                <a:lnTo>
                  <a:pt x="498538" y="157480"/>
                </a:lnTo>
                <a:lnTo>
                  <a:pt x="484706" y="128270"/>
                </a:lnTo>
                <a:lnTo>
                  <a:pt x="474622" y="114300"/>
                </a:lnTo>
                <a:close/>
              </a:path>
              <a:path w="520700" h="519429">
                <a:moveTo>
                  <a:pt x="173987" y="133350"/>
                </a:moveTo>
                <a:lnTo>
                  <a:pt x="176121" y="137160"/>
                </a:lnTo>
                <a:lnTo>
                  <a:pt x="179639" y="140970"/>
                </a:lnTo>
                <a:lnTo>
                  <a:pt x="184236" y="146050"/>
                </a:lnTo>
                <a:lnTo>
                  <a:pt x="323327" y="146050"/>
                </a:lnTo>
                <a:lnTo>
                  <a:pt x="324686" y="144780"/>
                </a:lnTo>
                <a:lnTo>
                  <a:pt x="327924" y="139700"/>
                </a:lnTo>
                <a:lnTo>
                  <a:pt x="312849" y="139700"/>
                </a:lnTo>
                <a:lnTo>
                  <a:pt x="308982" y="138430"/>
                </a:lnTo>
                <a:lnTo>
                  <a:pt x="195412" y="138430"/>
                </a:lnTo>
                <a:lnTo>
                  <a:pt x="187564" y="137160"/>
                </a:lnTo>
                <a:lnTo>
                  <a:pt x="178128" y="134620"/>
                </a:lnTo>
                <a:lnTo>
                  <a:pt x="173987" y="133350"/>
                </a:lnTo>
                <a:close/>
              </a:path>
              <a:path w="520700" h="519429">
                <a:moveTo>
                  <a:pt x="331569" y="135890"/>
                </a:moveTo>
                <a:lnTo>
                  <a:pt x="330274" y="135890"/>
                </a:lnTo>
                <a:lnTo>
                  <a:pt x="328965" y="137160"/>
                </a:lnTo>
                <a:lnTo>
                  <a:pt x="320647" y="138430"/>
                </a:lnTo>
                <a:lnTo>
                  <a:pt x="312849" y="139700"/>
                </a:lnTo>
                <a:lnTo>
                  <a:pt x="327924" y="139700"/>
                </a:lnTo>
                <a:lnTo>
                  <a:pt x="329727" y="138430"/>
                </a:lnTo>
                <a:lnTo>
                  <a:pt x="331569" y="135890"/>
                </a:lnTo>
                <a:close/>
              </a:path>
              <a:path w="520700" h="519429">
                <a:moveTo>
                  <a:pt x="214361" y="115570"/>
                </a:moveTo>
                <a:lnTo>
                  <a:pt x="212303" y="115570"/>
                </a:lnTo>
                <a:lnTo>
                  <a:pt x="213230" y="119380"/>
                </a:lnTo>
                <a:lnTo>
                  <a:pt x="214691" y="121920"/>
                </a:lnTo>
                <a:lnTo>
                  <a:pt x="218577" y="135890"/>
                </a:lnTo>
                <a:lnTo>
                  <a:pt x="213129" y="138430"/>
                </a:lnTo>
                <a:lnTo>
                  <a:pt x="308982" y="138430"/>
                </a:lnTo>
                <a:lnTo>
                  <a:pt x="297381" y="134620"/>
                </a:lnTo>
                <a:lnTo>
                  <a:pt x="297309" y="132080"/>
                </a:lnTo>
                <a:lnTo>
                  <a:pt x="239831" y="132080"/>
                </a:lnTo>
                <a:lnTo>
                  <a:pt x="231872" y="129540"/>
                </a:lnTo>
                <a:lnTo>
                  <a:pt x="224226" y="123190"/>
                </a:lnTo>
                <a:lnTo>
                  <a:pt x="218183" y="118110"/>
                </a:lnTo>
                <a:lnTo>
                  <a:pt x="216355" y="118110"/>
                </a:lnTo>
                <a:lnTo>
                  <a:pt x="214361" y="115570"/>
                </a:lnTo>
                <a:close/>
              </a:path>
              <a:path w="520700" h="519429">
                <a:moveTo>
                  <a:pt x="459955" y="93980"/>
                </a:moveTo>
                <a:lnTo>
                  <a:pt x="309979" y="93980"/>
                </a:lnTo>
                <a:lnTo>
                  <a:pt x="314005" y="97790"/>
                </a:lnTo>
                <a:lnTo>
                  <a:pt x="314005" y="106680"/>
                </a:lnTo>
                <a:lnTo>
                  <a:pt x="311808" y="109220"/>
                </a:lnTo>
                <a:lnTo>
                  <a:pt x="308671" y="110490"/>
                </a:lnTo>
                <a:lnTo>
                  <a:pt x="308887" y="111760"/>
                </a:lnTo>
                <a:lnTo>
                  <a:pt x="308874" y="115570"/>
                </a:lnTo>
                <a:lnTo>
                  <a:pt x="308747" y="118110"/>
                </a:lnTo>
                <a:lnTo>
                  <a:pt x="304531" y="130810"/>
                </a:lnTo>
                <a:lnTo>
                  <a:pt x="308938" y="135890"/>
                </a:lnTo>
                <a:lnTo>
                  <a:pt x="318551" y="133350"/>
                </a:lnTo>
                <a:lnTo>
                  <a:pt x="323301" y="130810"/>
                </a:lnTo>
                <a:lnTo>
                  <a:pt x="326502" y="130810"/>
                </a:lnTo>
                <a:lnTo>
                  <a:pt x="332433" y="128270"/>
                </a:lnTo>
                <a:lnTo>
                  <a:pt x="335290" y="125730"/>
                </a:lnTo>
                <a:lnTo>
                  <a:pt x="338376" y="125730"/>
                </a:lnTo>
                <a:lnTo>
                  <a:pt x="338236" y="124460"/>
                </a:lnTo>
                <a:lnTo>
                  <a:pt x="338236" y="118110"/>
                </a:lnTo>
                <a:lnTo>
                  <a:pt x="342262" y="114300"/>
                </a:lnTo>
                <a:lnTo>
                  <a:pt x="474622" y="114300"/>
                </a:lnTo>
                <a:lnTo>
                  <a:pt x="459955" y="93980"/>
                </a:lnTo>
                <a:close/>
              </a:path>
              <a:path w="520700" h="519429">
                <a:moveTo>
                  <a:pt x="199692" y="115570"/>
                </a:moveTo>
                <a:lnTo>
                  <a:pt x="163853" y="115570"/>
                </a:lnTo>
                <a:lnTo>
                  <a:pt x="167866" y="119380"/>
                </a:lnTo>
                <a:lnTo>
                  <a:pt x="167853" y="125730"/>
                </a:lnTo>
                <a:lnTo>
                  <a:pt x="174966" y="127000"/>
                </a:lnTo>
                <a:lnTo>
                  <a:pt x="189298" y="132080"/>
                </a:lnTo>
                <a:lnTo>
                  <a:pt x="196479" y="133350"/>
                </a:lnTo>
                <a:lnTo>
                  <a:pt x="201940" y="133350"/>
                </a:lnTo>
                <a:lnTo>
                  <a:pt x="204594" y="132080"/>
                </a:lnTo>
                <a:lnTo>
                  <a:pt x="202283" y="123190"/>
                </a:lnTo>
                <a:lnTo>
                  <a:pt x="200822" y="119380"/>
                </a:lnTo>
                <a:lnTo>
                  <a:pt x="199692" y="115570"/>
                </a:lnTo>
                <a:close/>
              </a:path>
              <a:path w="520700" h="519429">
                <a:moveTo>
                  <a:pt x="257909" y="99060"/>
                </a:moveTo>
                <a:lnTo>
                  <a:pt x="257172" y="101600"/>
                </a:lnTo>
                <a:lnTo>
                  <a:pt x="255026" y="107950"/>
                </a:lnTo>
                <a:lnTo>
                  <a:pt x="252738" y="114300"/>
                </a:lnTo>
                <a:lnTo>
                  <a:pt x="250248" y="120650"/>
                </a:lnTo>
                <a:lnTo>
                  <a:pt x="247381" y="128270"/>
                </a:lnTo>
                <a:lnTo>
                  <a:pt x="246809" y="128270"/>
                </a:lnTo>
                <a:lnTo>
                  <a:pt x="239831" y="132080"/>
                </a:lnTo>
                <a:lnTo>
                  <a:pt x="297309" y="132080"/>
                </a:lnTo>
                <a:lnTo>
                  <a:pt x="297274" y="130810"/>
                </a:lnTo>
                <a:lnTo>
                  <a:pt x="276227" y="130810"/>
                </a:lnTo>
                <a:lnTo>
                  <a:pt x="270431" y="125730"/>
                </a:lnTo>
                <a:lnTo>
                  <a:pt x="270063" y="125730"/>
                </a:lnTo>
                <a:lnTo>
                  <a:pt x="267586" y="121920"/>
                </a:lnTo>
                <a:lnTo>
                  <a:pt x="265402" y="116840"/>
                </a:lnTo>
                <a:lnTo>
                  <a:pt x="261414" y="107950"/>
                </a:lnTo>
                <a:lnTo>
                  <a:pt x="259509" y="102870"/>
                </a:lnTo>
                <a:lnTo>
                  <a:pt x="257909" y="99060"/>
                </a:lnTo>
                <a:close/>
              </a:path>
              <a:path w="520700" h="519429">
                <a:moveTo>
                  <a:pt x="299209" y="115570"/>
                </a:moveTo>
                <a:lnTo>
                  <a:pt x="295615" y="118110"/>
                </a:lnTo>
                <a:lnTo>
                  <a:pt x="294028" y="120650"/>
                </a:lnTo>
                <a:lnTo>
                  <a:pt x="289082" y="125730"/>
                </a:lnTo>
                <a:lnTo>
                  <a:pt x="282796" y="129540"/>
                </a:lnTo>
                <a:lnTo>
                  <a:pt x="276227" y="130810"/>
                </a:lnTo>
                <a:lnTo>
                  <a:pt x="297274" y="130810"/>
                </a:lnTo>
                <a:lnTo>
                  <a:pt x="297203" y="128270"/>
                </a:lnTo>
                <a:lnTo>
                  <a:pt x="298435" y="119380"/>
                </a:lnTo>
                <a:lnTo>
                  <a:pt x="298879" y="116840"/>
                </a:lnTo>
                <a:lnTo>
                  <a:pt x="299209" y="115570"/>
                </a:lnTo>
                <a:close/>
              </a:path>
              <a:path w="520700" h="519429">
                <a:moveTo>
                  <a:pt x="248032" y="96520"/>
                </a:moveTo>
                <a:lnTo>
                  <a:pt x="205826" y="96520"/>
                </a:lnTo>
                <a:lnTo>
                  <a:pt x="209839" y="100330"/>
                </a:lnTo>
                <a:lnTo>
                  <a:pt x="209751" y="107950"/>
                </a:lnTo>
                <a:lnTo>
                  <a:pt x="210741" y="107950"/>
                </a:lnTo>
                <a:lnTo>
                  <a:pt x="217269" y="110490"/>
                </a:lnTo>
                <a:lnTo>
                  <a:pt x="222984" y="113030"/>
                </a:lnTo>
                <a:lnTo>
                  <a:pt x="231658" y="118110"/>
                </a:lnTo>
                <a:lnTo>
                  <a:pt x="235087" y="120650"/>
                </a:lnTo>
                <a:lnTo>
                  <a:pt x="238211" y="123190"/>
                </a:lnTo>
                <a:lnTo>
                  <a:pt x="238453" y="123190"/>
                </a:lnTo>
                <a:lnTo>
                  <a:pt x="241663" y="115570"/>
                </a:lnTo>
                <a:lnTo>
                  <a:pt x="244525" y="107950"/>
                </a:lnTo>
                <a:lnTo>
                  <a:pt x="247170" y="99060"/>
                </a:lnTo>
                <a:lnTo>
                  <a:pt x="248032" y="96520"/>
                </a:lnTo>
                <a:close/>
              </a:path>
              <a:path w="520700" h="519429">
                <a:moveTo>
                  <a:pt x="436460" y="69850"/>
                </a:moveTo>
                <a:lnTo>
                  <a:pt x="262646" y="69850"/>
                </a:lnTo>
                <a:lnTo>
                  <a:pt x="267053" y="73660"/>
                </a:lnTo>
                <a:lnTo>
                  <a:pt x="267053" y="82550"/>
                </a:lnTo>
                <a:lnTo>
                  <a:pt x="265770" y="85090"/>
                </a:lnTo>
                <a:lnTo>
                  <a:pt x="263726" y="86360"/>
                </a:lnTo>
                <a:lnTo>
                  <a:pt x="265808" y="93980"/>
                </a:lnTo>
                <a:lnTo>
                  <a:pt x="267815" y="100330"/>
                </a:lnTo>
                <a:lnTo>
                  <a:pt x="272679" y="111760"/>
                </a:lnTo>
                <a:lnTo>
                  <a:pt x="275232" y="118110"/>
                </a:lnTo>
                <a:lnTo>
                  <a:pt x="278204" y="123190"/>
                </a:lnTo>
                <a:lnTo>
                  <a:pt x="279969" y="121920"/>
                </a:lnTo>
                <a:lnTo>
                  <a:pt x="281188" y="120650"/>
                </a:lnTo>
                <a:lnTo>
                  <a:pt x="284033" y="116840"/>
                </a:lnTo>
                <a:lnTo>
                  <a:pt x="285671" y="115570"/>
                </a:lnTo>
                <a:lnTo>
                  <a:pt x="289900" y="111760"/>
                </a:lnTo>
                <a:lnTo>
                  <a:pt x="293190" y="107950"/>
                </a:lnTo>
                <a:lnTo>
                  <a:pt x="296707" y="106680"/>
                </a:lnTo>
                <a:lnTo>
                  <a:pt x="296276" y="105410"/>
                </a:lnTo>
                <a:lnTo>
                  <a:pt x="296034" y="104140"/>
                </a:lnTo>
                <a:lnTo>
                  <a:pt x="296034" y="97790"/>
                </a:lnTo>
                <a:lnTo>
                  <a:pt x="300060" y="93980"/>
                </a:lnTo>
                <a:lnTo>
                  <a:pt x="459955" y="93980"/>
                </a:lnTo>
                <a:lnTo>
                  <a:pt x="459038" y="92710"/>
                </a:lnTo>
                <a:lnTo>
                  <a:pt x="436460" y="69850"/>
                </a:lnTo>
                <a:close/>
              </a:path>
            </a:pathLst>
          </a:custGeom>
          <a:solidFill>
            <a:srgbClr val="115D49"/>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400" b="1" i="0">
                <a:solidFill>
                  <a:srgbClr val="115D49"/>
                </a:solidFill>
                <a:latin typeface="Utopia Std"/>
                <a:cs typeface="Utopia St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15D49"/>
                </a:solidFill>
                <a:latin typeface="Utopia Std"/>
                <a:cs typeface="Utopia Std"/>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15D49"/>
                </a:solidFill>
                <a:latin typeface="Utopia Std"/>
                <a:cs typeface="Utopia St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7997" y="288010"/>
            <a:ext cx="10115994" cy="6983996"/>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1829300" y="819275"/>
            <a:ext cx="3746500" cy="391159"/>
          </a:xfrm>
          <a:prstGeom prst="rect">
            <a:avLst/>
          </a:prstGeom>
        </p:spPr>
        <p:txBody>
          <a:bodyPr wrap="square" lIns="0" tIns="0" rIns="0" bIns="0">
            <a:spAutoFit/>
          </a:bodyPr>
          <a:lstStyle>
            <a:lvl1pPr>
              <a:defRPr sz="2400" b="1" i="0">
                <a:solidFill>
                  <a:srgbClr val="115D49"/>
                </a:solidFill>
                <a:latin typeface="Utopia Std"/>
                <a:cs typeface="Utopia Std"/>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4/7/2021</a:t>
            </a:fld>
            <a:endParaRPr lang="en-US" dirty="0"/>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334" y="275918"/>
            <a:ext cx="10140325" cy="7001404"/>
          </a:xfrm>
          <a:prstGeom prst="rect">
            <a:avLst/>
          </a:prstGeom>
          <a:blipFill>
            <a:blip r:embed="rId2" cstate="print"/>
            <a:stretch>
              <a:fillRect/>
            </a:stretch>
          </a:blipFill>
        </p:spPr>
        <p:txBody>
          <a:bodyPr wrap="square" lIns="0" tIns="0" rIns="0" bIns="0" rtlCol="0"/>
          <a:lstStyle/>
          <a:p>
            <a:endParaRPr sz="2546"/>
          </a:p>
        </p:txBody>
      </p:sp>
      <p:sp>
        <p:nvSpPr>
          <p:cNvPr id="3" name="object 3"/>
          <p:cNvSpPr txBox="1">
            <a:spLocks noGrp="1"/>
          </p:cNvSpPr>
          <p:nvPr>
            <p:ph type="title"/>
          </p:nvPr>
        </p:nvSpPr>
        <p:spPr>
          <a:xfrm>
            <a:off x="981701" y="1156899"/>
            <a:ext cx="3555977" cy="2806113"/>
          </a:xfrm>
          <a:prstGeom prst="rect">
            <a:avLst/>
          </a:prstGeom>
        </p:spPr>
        <p:txBody>
          <a:bodyPr vert="horz" wrap="square" lIns="0" tIns="107784" rIns="0" bIns="0" rtlCol="0">
            <a:spAutoFit/>
          </a:bodyPr>
          <a:lstStyle/>
          <a:p>
            <a:pPr marL="17964" marR="7186">
              <a:lnSpc>
                <a:spcPts val="4244"/>
              </a:lnSpc>
              <a:spcBef>
                <a:spcPts val="849"/>
              </a:spcBef>
            </a:pPr>
            <a:r>
              <a:rPr sz="4102" spc="-35" dirty="0">
                <a:solidFill>
                  <a:srgbClr val="FFFFFF"/>
                </a:solidFill>
              </a:rPr>
              <a:t>Kirstineberg  </a:t>
            </a:r>
            <a:r>
              <a:rPr sz="4102" spc="-134" dirty="0">
                <a:solidFill>
                  <a:srgbClr val="FFFFFF"/>
                </a:solidFill>
              </a:rPr>
              <a:t>act </a:t>
            </a:r>
            <a:r>
              <a:rPr sz="4102" spc="14" dirty="0">
                <a:solidFill>
                  <a:srgbClr val="FFFFFF"/>
                </a:solidFill>
              </a:rPr>
              <a:t>upon </a:t>
            </a:r>
            <a:r>
              <a:rPr sz="4102" spc="-161" dirty="0">
                <a:solidFill>
                  <a:srgbClr val="FFFFFF"/>
                </a:solidFill>
              </a:rPr>
              <a:t>the  </a:t>
            </a:r>
            <a:r>
              <a:rPr sz="4102" spc="191" dirty="0">
                <a:solidFill>
                  <a:srgbClr val="FFFFFF"/>
                </a:solidFill>
              </a:rPr>
              <a:t>UN</a:t>
            </a:r>
            <a:r>
              <a:rPr sz="4102" spc="-509" dirty="0">
                <a:solidFill>
                  <a:srgbClr val="FFFFFF"/>
                </a:solidFill>
              </a:rPr>
              <a:t> </a:t>
            </a:r>
            <a:r>
              <a:rPr sz="4102" spc="-57" dirty="0">
                <a:solidFill>
                  <a:srgbClr val="FFFFFF"/>
                </a:solidFill>
              </a:rPr>
              <a:t>sustainable  </a:t>
            </a:r>
            <a:r>
              <a:rPr sz="4102" spc="-92" dirty="0">
                <a:solidFill>
                  <a:srgbClr val="FFFFFF"/>
                </a:solidFill>
              </a:rPr>
              <a:t>development  </a:t>
            </a:r>
            <a:r>
              <a:rPr sz="4102" dirty="0">
                <a:solidFill>
                  <a:srgbClr val="FFFFFF"/>
                </a:solidFill>
              </a:rPr>
              <a:t>goals</a:t>
            </a:r>
            <a:endParaRPr sz="4102"/>
          </a:p>
        </p:txBody>
      </p:sp>
      <p:sp>
        <p:nvSpPr>
          <p:cNvPr id="4" name="object 4"/>
          <p:cNvSpPr txBox="1"/>
          <p:nvPr/>
        </p:nvSpPr>
        <p:spPr>
          <a:xfrm>
            <a:off x="2759325" y="6501256"/>
            <a:ext cx="3317953" cy="322838"/>
          </a:xfrm>
          <a:prstGeom prst="rect">
            <a:avLst/>
          </a:prstGeom>
        </p:spPr>
        <p:txBody>
          <a:bodyPr vert="horz" wrap="square" lIns="0" tIns="17964" rIns="0" bIns="0" rtlCol="0">
            <a:spAutoFit/>
          </a:bodyPr>
          <a:lstStyle/>
          <a:p>
            <a:pPr marL="17964">
              <a:spcBef>
                <a:spcPts val="141"/>
              </a:spcBef>
            </a:pPr>
            <a:r>
              <a:rPr sz="1980" i="1" spc="21" dirty="0">
                <a:solidFill>
                  <a:srgbClr val="386B63"/>
                </a:solidFill>
                <a:latin typeface="Times New Roman"/>
                <a:cs typeface="Times New Roman"/>
              </a:rPr>
              <a:t>We </a:t>
            </a:r>
            <a:r>
              <a:rPr sz="1980" i="1" spc="50" dirty="0">
                <a:solidFill>
                  <a:srgbClr val="386B63"/>
                </a:solidFill>
                <a:latin typeface="Times New Roman"/>
                <a:cs typeface="Times New Roman"/>
              </a:rPr>
              <a:t>take </a:t>
            </a:r>
            <a:r>
              <a:rPr sz="1980" i="1" spc="35" dirty="0">
                <a:solidFill>
                  <a:srgbClr val="386B63"/>
                </a:solidFill>
                <a:latin typeface="Times New Roman"/>
                <a:cs typeface="Times New Roman"/>
              </a:rPr>
              <a:t>sustainability</a:t>
            </a:r>
            <a:r>
              <a:rPr sz="1980" i="1" spc="-324" dirty="0">
                <a:solidFill>
                  <a:srgbClr val="386B63"/>
                </a:solidFill>
                <a:latin typeface="Times New Roman"/>
                <a:cs typeface="Times New Roman"/>
              </a:rPr>
              <a:t> </a:t>
            </a:r>
            <a:r>
              <a:rPr sz="1980" i="1" dirty="0">
                <a:solidFill>
                  <a:srgbClr val="386B63"/>
                </a:solidFill>
                <a:latin typeface="Times New Roman"/>
                <a:cs typeface="Times New Roman"/>
              </a:rPr>
              <a:t>seriously</a:t>
            </a:r>
            <a:endParaRPr sz="198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7997"/>
            <a:ext cx="5849997" cy="69840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894884" y="635975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a:p>
        </p:txBody>
      </p:sp>
      <p:sp>
        <p:nvSpPr>
          <p:cNvPr id="5" name="object 5"/>
          <p:cNvSpPr txBox="1"/>
          <p:nvPr/>
        </p:nvSpPr>
        <p:spPr>
          <a:xfrm>
            <a:off x="3065299" y="6626216"/>
            <a:ext cx="3640454" cy="320601"/>
          </a:xfrm>
          <a:prstGeom prst="rect">
            <a:avLst/>
          </a:prstGeom>
        </p:spPr>
        <p:txBody>
          <a:bodyPr vert="horz" wrap="square" lIns="0" tIns="12700" rIns="0" bIns="0" rtlCol="0">
            <a:spAutoFit/>
          </a:bodyPr>
          <a:lstStyle/>
          <a:p>
            <a:pPr marL="12700">
              <a:lnSpc>
                <a:spcPct val="100000"/>
              </a:lnSpc>
              <a:spcBef>
                <a:spcPts val="100"/>
              </a:spcBef>
            </a:pPr>
            <a:r>
              <a:rPr lang="en-GB" sz="2000" i="1" spc="-5" dirty="0">
                <a:solidFill>
                  <a:srgbClr val="FFFFFF"/>
                </a:solidFill>
                <a:latin typeface="Utopia Std"/>
                <a:cs typeface="Utopia Std"/>
              </a:rPr>
              <a:t>We take sustainability seriously</a:t>
            </a:r>
            <a:endParaRPr sz="2000" dirty="0">
              <a:latin typeface="Utopia Std"/>
              <a:cs typeface="Utopia Std"/>
            </a:endParaRPr>
          </a:p>
        </p:txBody>
      </p:sp>
      <p:sp>
        <p:nvSpPr>
          <p:cNvPr id="6" name="object 6"/>
          <p:cNvSpPr txBox="1"/>
          <p:nvPr/>
        </p:nvSpPr>
        <p:spPr>
          <a:xfrm>
            <a:off x="1787300" y="2372177"/>
            <a:ext cx="3689985" cy="3090590"/>
          </a:xfrm>
          <a:prstGeom prst="rect">
            <a:avLst/>
          </a:prstGeom>
        </p:spPr>
        <p:txBody>
          <a:bodyPr vert="horz" wrap="square" lIns="0" tIns="12700" rIns="0" bIns="0" rtlCol="0">
            <a:spAutoFit/>
          </a:bodyPr>
          <a:lstStyle/>
          <a:p>
            <a:pPr marL="12700" marR="139065">
              <a:lnSpc>
                <a:spcPct val="100000"/>
              </a:lnSpc>
              <a:spcBef>
                <a:spcPts val="100"/>
              </a:spcBef>
            </a:pPr>
            <a:r>
              <a:rPr lang="en-GB" sz="2000" b="1" spc="-10" dirty="0">
                <a:solidFill>
                  <a:srgbClr val="FFFFFF"/>
                </a:solidFill>
                <a:latin typeface="Utopia Std"/>
                <a:cs typeface="Utopia Std"/>
              </a:rPr>
              <a:t>Strengthen efforts to protect and preserve the world´s cultural and natural heritage.</a:t>
            </a:r>
            <a:endParaRPr lang="en-GB" sz="2000" dirty="0">
              <a:latin typeface="Utopia Std"/>
              <a:cs typeface="Utopia Std"/>
            </a:endParaRPr>
          </a:p>
          <a:p>
            <a:pPr marL="12700" marR="5080">
              <a:lnSpc>
                <a:spcPct val="100000"/>
              </a:lnSpc>
            </a:pPr>
            <a:r>
              <a:rPr lang="en-GB" sz="2000" spc="-5" dirty="0">
                <a:solidFill>
                  <a:srgbClr val="FFFFFF"/>
                </a:solidFill>
                <a:latin typeface="Utopia Std"/>
                <a:cs typeface="Utopia Std"/>
              </a:rPr>
              <a:t>The companies Main Building and </a:t>
            </a:r>
            <a:r>
              <a:rPr lang="en-GB" sz="2000" spc="-5" dirty="0" err="1">
                <a:solidFill>
                  <a:srgbClr val="FFFFFF"/>
                </a:solidFill>
                <a:latin typeface="Utopia Std"/>
                <a:cs typeface="Utopia Std"/>
              </a:rPr>
              <a:t>Tiendeladen</a:t>
            </a:r>
            <a:r>
              <a:rPr lang="en-GB" sz="2000" spc="-5" dirty="0">
                <a:solidFill>
                  <a:srgbClr val="FFFFFF"/>
                </a:solidFill>
                <a:latin typeface="Utopia Std"/>
                <a:cs typeface="Utopia Std"/>
              </a:rPr>
              <a:t> is built in 1770 and is protected</a:t>
            </a:r>
            <a:r>
              <a:rPr lang="en-GB" sz="2000" spc="-10" dirty="0">
                <a:solidFill>
                  <a:srgbClr val="FFFFFF"/>
                </a:solidFill>
                <a:latin typeface="Utopia Std"/>
                <a:cs typeface="Utopia Std"/>
              </a:rPr>
              <a:t>.  They represent a part of the local cultural heritage and Denmark´s history, through the company´s return it contributes to maintain this cultural heritage.</a:t>
            </a:r>
            <a:endParaRPr lang="en-GB" sz="2000" dirty="0">
              <a:latin typeface="Utopia Std"/>
              <a:cs typeface="Utopia St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231F20"/>
                </a:solidFill>
                <a:latin typeface="Utopia Std"/>
                <a:cs typeface="Utopia Std"/>
              </a:rPr>
              <a:t>UN`S </a:t>
            </a:r>
            <a:r>
              <a:rPr lang="en-US" sz="1200" b="1" dirty="0">
                <a:solidFill>
                  <a:srgbClr val="231F20"/>
                </a:solidFill>
                <a:latin typeface="Utopia Std"/>
                <a:cs typeface="Utopia Std"/>
              </a:rPr>
              <a:t>17 WORLD GOALS FOR SUSTAINABLE DEVELOPMENT </a:t>
            </a:r>
            <a:endParaRPr lang="en-US" sz="1200" dirty="0">
              <a:latin typeface="Utopia Std"/>
              <a:cs typeface="Utopia Std"/>
            </a:endParaRPr>
          </a:p>
        </p:txBody>
      </p:sp>
      <p:sp>
        <p:nvSpPr>
          <p:cNvPr id="3" name="object 3"/>
          <p:cNvSpPr txBox="1"/>
          <p:nvPr/>
        </p:nvSpPr>
        <p:spPr>
          <a:xfrm>
            <a:off x="3992299" y="6692217"/>
            <a:ext cx="3429000" cy="320601"/>
          </a:xfrm>
          <a:prstGeom prst="rect">
            <a:avLst/>
          </a:prstGeom>
        </p:spPr>
        <p:txBody>
          <a:bodyPr vert="horz" wrap="square" lIns="0" tIns="12700" rIns="0" bIns="0" rtlCol="0">
            <a:spAutoFit/>
          </a:bodyPr>
          <a:lstStyle/>
          <a:p>
            <a:pPr marL="12700">
              <a:spcBef>
                <a:spcPts val="100"/>
              </a:spcBef>
            </a:pPr>
            <a:r>
              <a:rPr lang="en-GB" sz="2000" dirty="0">
                <a:latin typeface="Utopia Std"/>
                <a:cs typeface="Utopia Std"/>
              </a:rPr>
              <a:t>We take sustainability seriously</a:t>
            </a:r>
            <a:endParaRPr sz="2000" dirty="0">
              <a:latin typeface="Utopia Std"/>
              <a:cs typeface="Utopia Std"/>
            </a:endParaRPr>
          </a:p>
        </p:txBody>
      </p:sp>
      <p:sp>
        <p:nvSpPr>
          <p:cNvPr id="4" name="object 4"/>
          <p:cNvSpPr txBox="1">
            <a:spLocks noGrp="1"/>
          </p:cNvSpPr>
          <p:nvPr>
            <p:ph type="title"/>
          </p:nvPr>
        </p:nvSpPr>
        <p:spPr>
          <a:xfrm>
            <a:off x="1829300" y="819275"/>
            <a:ext cx="4748530" cy="391160"/>
          </a:xfrm>
          <a:prstGeom prst="rect">
            <a:avLst/>
          </a:prstGeom>
        </p:spPr>
        <p:txBody>
          <a:bodyPr vert="horz" wrap="square" lIns="0" tIns="12700" rIns="0" bIns="0" rtlCol="0">
            <a:spAutoFit/>
          </a:bodyPr>
          <a:lstStyle/>
          <a:p>
            <a:pPr marL="12700">
              <a:lnSpc>
                <a:spcPct val="100000"/>
              </a:lnSpc>
              <a:spcBef>
                <a:spcPts val="100"/>
              </a:spcBef>
            </a:pPr>
            <a:r>
              <a:rPr lang="en-GB" dirty="0"/>
              <a:t>Sustainable cities and communities</a:t>
            </a:r>
            <a:endParaRPr lang="en-GB" spc="-5" dirty="0"/>
          </a:p>
        </p:txBody>
      </p:sp>
      <p:sp>
        <p:nvSpPr>
          <p:cNvPr id="5" name="object 5"/>
          <p:cNvSpPr txBox="1"/>
          <p:nvPr/>
        </p:nvSpPr>
        <p:spPr>
          <a:xfrm>
            <a:off x="1829300" y="1943851"/>
            <a:ext cx="3950335" cy="1120820"/>
          </a:xfrm>
          <a:prstGeom prst="rect">
            <a:avLst/>
          </a:prstGeom>
        </p:spPr>
        <p:txBody>
          <a:bodyPr vert="horz" wrap="square" lIns="0" tIns="12700" rIns="0" bIns="0" rtlCol="0">
            <a:spAutoFit/>
          </a:bodyPr>
          <a:lstStyle/>
          <a:p>
            <a:pPr marL="12700" marR="236854">
              <a:lnSpc>
                <a:spcPct val="100000"/>
              </a:lnSpc>
              <a:spcBef>
                <a:spcPts val="100"/>
              </a:spcBef>
            </a:pPr>
            <a:r>
              <a:rPr sz="1200" b="1" dirty="0">
                <a:solidFill>
                  <a:srgbClr val="231F20"/>
                </a:solidFill>
                <a:latin typeface="Utopia Std"/>
                <a:cs typeface="Utopia Std"/>
              </a:rPr>
              <a:t>11.4 </a:t>
            </a:r>
            <a:r>
              <a:rPr lang="en-GB" sz="1200" b="1" dirty="0">
                <a:solidFill>
                  <a:srgbClr val="231F20"/>
                </a:solidFill>
                <a:latin typeface="Utopia Std"/>
                <a:cs typeface="Utopia Std"/>
              </a:rPr>
              <a:t>Strengthen efforts to protect and preserve the world´s cultural and natural heritage</a:t>
            </a:r>
            <a:r>
              <a:rPr lang="da-DK" sz="1200" b="1" dirty="0">
                <a:solidFill>
                  <a:srgbClr val="231F20"/>
                </a:solidFill>
                <a:latin typeface="Utopia Std"/>
                <a:cs typeface="Utopia Std"/>
              </a:rPr>
              <a:t>.</a:t>
            </a:r>
            <a:endParaRPr sz="1200" dirty="0">
              <a:latin typeface="Utopia Std"/>
              <a:cs typeface="Utopia Std"/>
            </a:endParaRPr>
          </a:p>
          <a:p>
            <a:pPr marL="12700" marR="5080">
              <a:lnSpc>
                <a:spcPct val="100000"/>
              </a:lnSpc>
            </a:pPr>
            <a:r>
              <a:rPr lang="da-DK"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spc="-5" dirty="0">
                <a:solidFill>
                  <a:srgbClr val="231F20"/>
                </a:solidFill>
                <a:latin typeface="Utopia Std"/>
                <a:cs typeface="Utopia Std"/>
              </a:rPr>
              <a:t>the company´s Main building and </a:t>
            </a:r>
            <a:r>
              <a:rPr lang="en-GB" sz="1200" i="1" spc="-5" dirty="0" err="1">
                <a:solidFill>
                  <a:srgbClr val="231F20"/>
                </a:solidFill>
                <a:latin typeface="Utopia Std"/>
                <a:cs typeface="Utopia Std"/>
              </a:rPr>
              <a:t>Tiendeladen</a:t>
            </a:r>
            <a:r>
              <a:rPr lang="en-GB" sz="1200" i="1" spc="-5" dirty="0">
                <a:solidFill>
                  <a:srgbClr val="231F20"/>
                </a:solidFill>
                <a:latin typeface="Utopia Std"/>
                <a:cs typeface="Utopia Std"/>
              </a:rPr>
              <a:t> is built in 1770 and protected. They represent a part og the local danish history through the company´s  return and contributes to maintaining the cultural heritage.</a:t>
            </a:r>
            <a:endParaRPr lang="en-GB" sz="1200" dirty="0">
              <a:latin typeface="Utopia Std"/>
              <a:cs typeface="Utopia Std"/>
            </a:endParaRPr>
          </a:p>
        </p:txBody>
      </p:sp>
      <p:sp>
        <p:nvSpPr>
          <p:cNvPr id="6" name="object 6"/>
          <p:cNvSpPr txBox="1"/>
          <p:nvPr/>
        </p:nvSpPr>
        <p:spPr>
          <a:xfrm>
            <a:off x="6153802" y="1943851"/>
            <a:ext cx="3907154" cy="566822"/>
          </a:xfrm>
          <a:prstGeom prst="rect">
            <a:avLst/>
          </a:prstGeom>
        </p:spPr>
        <p:txBody>
          <a:bodyPr vert="horz" wrap="square" lIns="0" tIns="12700" rIns="0" bIns="0" rtlCol="0">
            <a:spAutoFit/>
          </a:bodyPr>
          <a:lstStyle/>
          <a:p>
            <a:pPr marL="12700" marR="5080">
              <a:lnSpc>
                <a:spcPct val="100000"/>
              </a:lnSpc>
              <a:spcBef>
                <a:spcPts val="100"/>
              </a:spcBef>
            </a:pPr>
            <a:r>
              <a:rPr lang="en-GB" sz="1200" b="1" dirty="0">
                <a:solidFill>
                  <a:srgbClr val="231F20"/>
                </a:solidFill>
                <a:latin typeface="Utopia Std"/>
                <a:cs typeface="Utopia Std"/>
              </a:rPr>
              <a:t>11.6 Before 2030 the negative environmental return per person be reduced</a:t>
            </a:r>
            <a:r>
              <a:rPr lang="en-GB" sz="1200" dirty="0">
                <a:solidFill>
                  <a:srgbClr val="231F20"/>
                </a:solidFill>
                <a:latin typeface="Utopia Std"/>
                <a:cs typeface="Utopia Std"/>
              </a:rPr>
              <a:t>, herby to emphasis on air quality and on municipal and other waste management</a:t>
            </a:r>
            <a:r>
              <a:rPr lang="da-DK" sz="1200" dirty="0">
                <a:solidFill>
                  <a:srgbClr val="231F20"/>
                </a:solidFill>
                <a:latin typeface="Utopia Std"/>
                <a:cs typeface="Utopia Std"/>
              </a:rPr>
              <a:t>.</a:t>
            </a:r>
            <a:endParaRPr sz="1200" dirty="0">
              <a:latin typeface="Utopia Std"/>
              <a:cs typeface="Utopia Std"/>
            </a:endParaRPr>
          </a:p>
        </p:txBody>
      </p:sp>
      <p:sp>
        <p:nvSpPr>
          <p:cNvPr id="7" name="object 7"/>
          <p:cNvSpPr txBox="1"/>
          <p:nvPr/>
        </p:nvSpPr>
        <p:spPr>
          <a:xfrm>
            <a:off x="6153802" y="2675371"/>
            <a:ext cx="3973829" cy="1133644"/>
          </a:xfrm>
          <a:prstGeom prst="rect">
            <a:avLst/>
          </a:prstGeom>
        </p:spPr>
        <p:txBody>
          <a:bodyPr vert="horz" wrap="square" lIns="0" tIns="12700" rIns="0" bIns="0" rtlCol="0">
            <a:spAutoFit/>
          </a:bodyPr>
          <a:lstStyle/>
          <a:p>
            <a:pPr marL="12700" marR="5080">
              <a:lnSpc>
                <a:spcPct val="100000"/>
              </a:lnSpc>
              <a:spcBef>
                <a:spcPts val="100"/>
              </a:spcBef>
            </a:pPr>
            <a:r>
              <a:rPr lang="da-DK"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dirty="0">
                <a:solidFill>
                  <a:srgbClr val="231F20"/>
                </a:solidFill>
                <a:latin typeface="Utopia Std"/>
                <a:cs typeface="Utopia Std"/>
              </a:rPr>
              <a:t>Our pot grown Christmas trees can </a:t>
            </a:r>
          </a:p>
          <a:p>
            <a:pPr marL="12700" marR="5080">
              <a:lnSpc>
                <a:spcPct val="100000"/>
              </a:lnSpc>
              <a:spcBef>
                <a:spcPts val="100"/>
              </a:spcBef>
            </a:pPr>
            <a:r>
              <a:rPr lang="en-GB" sz="1200" i="1" spc="-5" dirty="0">
                <a:solidFill>
                  <a:srgbClr val="231F20"/>
                </a:solidFill>
                <a:latin typeface="Utopia Std"/>
                <a:cs typeface="Utopia Std"/>
              </a:rPr>
              <a:t>help to clean the air in the cities and after Christmas they can either be used as a decoration in the pot on the balcony, at the entrance at the front garden or planted out in the garden</a:t>
            </a:r>
            <a:r>
              <a:rPr lang="en-GB" sz="1200" i="1" spc="-20" dirty="0">
                <a:solidFill>
                  <a:srgbClr val="231F20"/>
                </a:solidFill>
                <a:latin typeface="Utopia Std"/>
                <a:cs typeface="Utopia Std"/>
              </a:rPr>
              <a:t>, parks, forest etc. Thus continuing to contribute to air purification and sequestrations of CO2.</a:t>
            </a:r>
            <a:endParaRPr lang="en-GB" sz="1200" dirty="0">
              <a:latin typeface="Utopia Std"/>
              <a:cs typeface="Utopia Std"/>
            </a:endParaRPr>
          </a:p>
        </p:txBody>
      </p:sp>
      <p:sp>
        <p:nvSpPr>
          <p:cNvPr id="8" name="object 8"/>
          <p:cNvSpPr/>
          <p:nvPr/>
        </p:nvSpPr>
        <p:spPr>
          <a:xfrm>
            <a:off x="5986576" y="1998007"/>
            <a:ext cx="0" cy="1392555"/>
          </a:xfrm>
          <a:custGeom>
            <a:avLst/>
            <a:gdLst/>
            <a:ahLst/>
            <a:cxnLst/>
            <a:rect l="l" t="t" r="r" b="b"/>
            <a:pathLst>
              <a:path h="1392554">
                <a:moveTo>
                  <a:pt x="0" y="0"/>
                </a:moveTo>
                <a:lnTo>
                  <a:pt x="0" y="1391996"/>
                </a:lnTo>
              </a:path>
            </a:pathLst>
          </a:custGeom>
          <a:ln w="12700">
            <a:solidFill>
              <a:srgbClr val="115D49"/>
            </a:solidFill>
          </a:ln>
        </p:spPr>
        <p:txBody>
          <a:bodyPr wrap="square" lIns="0" tIns="0" rIns="0" bIns="0" rtlCol="0"/>
          <a:lstStyle/>
          <a:p>
            <a:endParaRPr dirty="0"/>
          </a:p>
        </p:txBody>
      </p:sp>
      <p:sp>
        <p:nvSpPr>
          <p:cNvPr id="9" name="object 9"/>
          <p:cNvSpPr/>
          <p:nvPr/>
        </p:nvSpPr>
        <p:spPr>
          <a:xfrm>
            <a:off x="287997" y="287997"/>
            <a:ext cx="1294015" cy="1294066"/>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7997"/>
            <a:ext cx="5849997" cy="698400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dirty="0"/>
          </a:p>
        </p:txBody>
      </p:sp>
      <p:sp>
        <p:nvSpPr>
          <p:cNvPr id="5" name="object 5"/>
          <p:cNvSpPr txBox="1"/>
          <p:nvPr/>
        </p:nvSpPr>
        <p:spPr>
          <a:xfrm>
            <a:off x="3065299" y="6626216"/>
            <a:ext cx="3640454" cy="320601"/>
          </a:xfrm>
          <a:prstGeom prst="rect">
            <a:avLst/>
          </a:prstGeom>
        </p:spPr>
        <p:txBody>
          <a:bodyPr vert="horz" wrap="square" lIns="0" tIns="12700" rIns="0" bIns="0" rtlCol="0">
            <a:spAutoFit/>
          </a:bodyPr>
          <a:lstStyle/>
          <a:p>
            <a:pPr marL="12700">
              <a:lnSpc>
                <a:spcPct val="100000"/>
              </a:lnSpc>
              <a:spcBef>
                <a:spcPts val="100"/>
              </a:spcBef>
            </a:pPr>
            <a:r>
              <a:rPr lang="en-GB" sz="2000" i="1" dirty="0">
                <a:solidFill>
                  <a:srgbClr val="FFFFFF"/>
                </a:solidFill>
                <a:latin typeface="Utopia Std"/>
                <a:cs typeface="Utopia Std"/>
              </a:rPr>
              <a:t>Sustainability in all our processes</a:t>
            </a:r>
            <a:endParaRPr sz="2000" dirty="0">
              <a:latin typeface="Utopia Std"/>
              <a:cs typeface="Utopia Std"/>
            </a:endParaRPr>
          </a:p>
        </p:txBody>
      </p:sp>
      <p:sp>
        <p:nvSpPr>
          <p:cNvPr id="6" name="object 6"/>
          <p:cNvSpPr txBox="1"/>
          <p:nvPr/>
        </p:nvSpPr>
        <p:spPr>
          <a:xfrm>
            <a:off x="1689100" y="1800225"/>
            <a:ext cx="3969160" cy="4162678"/>
          </a:xfrm>
          <a:prstGeom prst="rect">
            <a:avLst/>
          </a:prstGeom>
        </p:spPr>
        <p:txBody>
          <a:bodyPr vert="horz" wrap="square" lIns="0" tIns="12700" rIns="0" bIns="0" rtlCol="0">
            <a:spAutoFit/>
          </a:bodyPr>
          <a:lstStyle/>
          <a:p>
            <a:pPr marL="11516" marR="4607" algn="ctr" defTabSz="829178">
              <a:spcBef>
                <a:spcPts val="91"/>
              </a:spcBef>
            </a:pPr>
            <a:r>
              <a:rPr lang="en-GB" sz="2400" b="1" dirty="0">
                <a:solidFill>
                  <a:prstClr val="white"/>
                </a:solidFill>
                <a:effectLst>
                  <a:outerShdw blurRad="38100" dist="38100" dir="2700000" algn="tl">
                    <a:srgbClr val="000000">
                      <a:alpha val="43137"/>
                    </a:srgbClr>
                  </a:outerShdw>
                </a:effectLst>
                <a:latin typeface="Utopia Std"/>
                <a:cs typeface="Utopia Std"/>
              </a:rPr>
              <a:t>Responsible consumption </a:t>
            </a:r>
          </a:p>
          <a:p>
            <a:pPr marL="11516" marR="4607" algn="ctr" defTabSz="829178">
              <a:spcBef>
                <a:spcPts val="91"/>
              </a:spcBef>
            </a:pPr>
            <a:r>
              <a:rPr lang="en-GB" sz="2400" b="1" dirty="0">
                <a:solidFill>
                  <a:prstClr val="white"/>
                </a:solidFill>
                <a:effectLst>
                  <a:outerShdw blurRad="38100" dist="38100" dir="2700000" algn="tl">
                    <a:srgbClr val="000000">
                      <a:alpha val="43137"/>
                    </a:srgbClr>
                  </a:outerShdw>
                </a:effectLst>
                <a:latin typeface="Utopia Std"/>
                <a:cs typeface="Utopia Std"/>
              </a:rPr>
              <a:t>and production</a:t>
            </a:r>
          </a:p>
          <a:p>
            <a:pPr marL="11516" marR="4607" algn="ctr" defTabSz="829178">
              <a:spcBef>
                <a:spcPts val="91"/>
              </a:spcBef>
            </a:pPr>
            <a:r>
              <a:rPr lang="en-GB" sz="2000" dirty="0">
                <a:solidFill>
                  <a:prstClr val="white"/>
                </a:solidFill>
                <a:latin typeface="Utopia Std"/>
                <a:cs typeface="Utopia Std"/>
              </a:rPr>
              <a:t>We focus on recycling waste, returning it to the value chain, and we buy recycled auxiliary assets wherever possible.</a:t>
            </a:r>
          </a:p>
          <a:p>
            <a:pPr marL="11516" marR="4607" algn="ctr" defTabSz="829178">
              <a:spcBef>
                <a:spcPts val="91"/>
              </a:spcBef>
            </a:pPr>
            <a:r>
              <a:rPr lang="en-GB" sz="2000" dirty="0">
                <a:solidFill>
                  <a:prstClr val="white"/>
                </a:solidFill>
                <a:latin typeface="Utopia Std"/>
                <a:cs typeface="Utopia Std"/>
              </a:rPr>
              <a:t>It is part of the company's strategy that all processes and inputs must be made more sustainable on an ongoing basis. Therefore, the goal is that we continuously move and think more sustainability into all actions and processes</a:t>
            </a:r>
            <a:endParaRPr lang="en-GB" sz="2000" dirty="0">
              <a:latin typeface="Utopia Std"/>
              <a:cs typeface="Utopia St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394980"/>
          </a:xfrm>
          <a:prstGeom prst="rect">
            <a:avLst/>
          </a:prstGeom>
        </p:spPr>
        <p:txBody>
          <a:bodyPr vert="horz" wrap="square" lIns="0" tIns="12700" rIns="0" bIns="0" rtlCol="0">
            <a:spAutoFit/>
          </a:bodyPr>
          <a:lstStyle/>
          <a:p>
            <a:pPr marL="12700">
              <a:spcBef>
                <a:spcPts val="100"/>
              </a:spcBef>
            </a:pPr>
            <a:r>
              <a:rPr lang="en-US" sz="1200" b="1" spc="-5" dirty="0">
                <a:solidFill>
                  <a:srgbClr val="231F20"/>
                </a:solidFill>
                <a:latin typeface="Utopia Std"/>
                <a:cs typeface="Utopia Std"/>
              </a:rPr>
              <a:t>UN`S </a:t>
            </a:r>
            <a:r>
              <a:rPr lang="en-US" sz="1200" b="1" dirty="0">
                <a:solidFill>
                  <a:srgbClr val="231F20"/>
                </a:solidFill>
                <a:latin typeface="Utopia Std"/>
                <a:cs typeface="Utopia Std"/>
              </a:rPr>
              <a:t>17 WORLD GOALS FOR SUSTAINABLE DEVELOPMENT </a:t>
            </a:r>
            <a:endParaRPr lang="en-US" sz="1200" dirty="0">
              <a:latin typeface="Utopia Std"/>
              <a:cs typeface="Utopia Std"/>
            </a:endParaRPr>
          </a:p>
          <a:p>
            <a:pPr marL="12700">
              <a:lnSpc>
                <a:spcPct val="100000"/>
              </a:lnSpc>
              <a:spcBef>
                <a:spcPts val="100"/>
              </a:spcBef>
            </a:pPr>
            <a:endParaRPr sz="1200" dirty="0">
              <a:latin typeface="Utopia Std"/>
              <a:cs typeface="Utopia Std"/>
            </a:endParaRPr>
          </a:p>
        </p:txBody>
      </p:sp>
      <p:sp>
        <p:nvSpPr>
          <p:cNvPr id="3" name="object 3"/>
          <p:cNvSpPr txBox="1"/>
          <p:nvPr/>
        </p:nvSpPr>
        <p:spPr>
          <a:xfrm>
            <a:off x="4127499" y="6922700"/>
            <a:ext cx="3293799" cy="320601"/>
          </a:xfrm>
          <a:prstGeom prst="rect">
            <a:avLst/>
          </a:prstGeom>
        </p:spPr>
        <p:txBody>
          <a:bodyPr vert="horz" wrap="square" lIns="0" tIns="12700" rIns="0" bIns="0" rtlCol="0">
            <a:spAutoFit/>
          </a:bodyPr>
          <a:lstStyle/>
          <a:p>
            <a:pPr marL="12700">
              <a:spcBef>
                <a:spcPts val="100"/>
              </a:spcBef>
            </a:pPr>
            <a:r>
              <a:rPr lang="en-GB" sz="2000" dirty="0">
                <a:latin typeface="Utopia Std"/>
                <a:cs typeface="Utopia Std"/>
              </a:rPr>
              <a:t>We take sustainability seriously</a:t>
            </a:r>
            <a:endParaRPr sz="2000" dirty="0">
              <a:latin typeface="Utopia Std"/>
              <a:cs typeface="Utopia Std"/>
            </a:endParaRPr>
          </a:p>
        </p:txBody>
      </p:sp>
      <p:sp>
        <p:nvSpPr>
          <p:cNvPr id="4" name="object 4"/>
          <p:cNvSpPr txBox="1">
            <a:spLocks noGrp="1"/>
          </p:cNvSpPr>
          <p:nvPr>
            <p:ph type="title"/>
          </p:nvPr>
        </p:nvSpPr>
        <p:spPr>
          <a:xfrm>
            <a:off x="1829300" y="819275"/>
            <a:ext cx="4521835" cy="320601"/>
          </a:xfrm>
          <a:prstGeom prst="rect">
            <a:avLst/>
          </a:prstGeom>
        </p:spPr>
        <p:txBody>
          <a:bodyPr vert="horz" wrap="square" lIns="0" tIns="12700" rIns="0" bIns="0" rtlCol="0">
            <a:spAutoFit/>
          </a:bodyPr>
          <a:lstStyle/>
          <a:p>
            <a:pPr marL="12700">
              <a:lnSpc>
                <a:spcPct val="100000"/>
              </a:lnSpc>
              <a:spcBef>
                <a:spcPts val="100"/>
              </a:spcBef>
            </a:pPr>
            <a:r>
              <a:rPr lang="en-GB" sz="2000" spc="-5" dirty="0"/>
              <a:t>Responsible consumption and production</a:t>
            </a:r>
          </a:p>
        </p:txBody>
      </p:sp>
      <p:sp>
        <p:nvSpPr>
          <p:cNvPr id="5" name="object 5"/>
          <p:cNvSpPr txBox="1"/>
          <p:nvPr/>
        </p:nvSpPr>
        <p:spPr>
          <a:xfrm>
            <a:off x="1829300" y="1527939"/>
            <a:ext cx="3930015" cy="1305486"/>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12.4 </a:t>
            </a:r>
            <a:r>
              <a:rPr lang="en-GB" sz="1200" b="1" dirty="0">
                <a:solidFill>
                  <a:srgbClr val="231F20"/>
                </a:solidFill>
                <a:latin typeface="Utopia Std"/>
                <a:cs typeface="Utopia Std"/>
              </a:rPr>
              <a:t>Before 2020 environmentally sound management of chemicals and waste must be achieved through out their life cycle, in accordance with the agreed international framework conditions, and their emission to air, water and </a:t>
            </a:r>
            <a:r>
              <a:rPr lang="en-GB" sz="1200" b="1" spc="-5" dirty="0">
                <a:solidFill>
                  <a:srgbClr val="231F20"/>
                </a:solidFill>
                <a:latin typeface="Utopia Std"/>
                <a:cs typeface="Utopia Std"/>
              </a:rPr>
              <a:t> soil must be significantly reduced in order to reduce their negative effects on human health and the environment</a:t>
            </a:r>
            <a:r>
              <a:rPr lang="da-DK" sz="1200" b="1" spc="-5" dirty="0">
                <a:solidFill>
                  <a:srgbClr val="231F20"/>
                </a:solidFill>
                <a:latin typeface="Utopia Std"/>
                <a:cs typeface="Utopia Std"/>
              </a:rPr>
              <a:t>.</a:t>
            </a:r>
            <a:endParaRPr lang="da-DK" sz="1200" dirty="0">
              <a:latin typeface="Utopia Std"/>
              <a:cs typeface="Utopia Std"/>
            </a:endParaRPr>
          </a:p>
          <a:p>
            <a:pPr marL="12700">
              <a:lnSpc>
                <a:spcPct val="100000"/>
              </a:lnSpc>
            </a:pPr>
            <a:r>
              <a:rPr lang="da-DK" sz="1200" b="1" spc="-5" dirty="0">
                <a:solidFill>
                  <a:srgbClr val="231F20"/>
                </a:solidFill>
                <a:latin typeface="Utopia Std"/>
                <a:cs typeface="Utopia Std"/>
              </a:rPr>
              <a:t>At </a:t>
            </a:r>
            <a:r>
              <a:rPr lang="da-DK" sz="1200" b="1" dirty="0">
                <a:solidFill>
                  <a:srgbClr val="231F20"/>
                </a:solidFill>
                <a:latin typeface="Utopia Std"/>
                <a:cs typeface="Utopia Std"/>
              </a:rPr>
              <a:t>Kirstineberg:</a:t>
            </a:r>
            <a:endParaRPr lang="da-DK" sz="1200" dirty="0">
              <a:latin typeface="Utopia Std"/>
              <a:cs typeface="Utopia Std"/>
            </a:endParaRPr>
          </a:p>
        </p:txBody>
      </p:sp>
      <p:sp>
        <p:nvSpPr>
          <p:cNvPr id="6" name="object 6"/>
          <p:cNvSpPr txBox="1"/>
          <p:nvPr/>
        </p:nvSpPr>
        <p:spPr>
          <a:xfrm>
            <a:off x="1829300" y="2808099"/>
            <a:ext cx="3977640" cy="3890809"/>
          </a:xfrm>
          <a:prstGeom prst="rect">
            <a:avLst/>
          </a:prstGeom>
        </p:spPr>
        <p:txBody>
          <a:bodyPr vert="horz" wrap="square" lIns="0" tIns="12700" rIns="0" bIns="0" rtlCol="0">
            <a:spAutoFit/>
          </a:bodyPr>
          <a:lstStyle/>
          <a:p>
            <a:pPr marL="192405" marR="76200" indent="-179705">
              <a:lnSpc>
                <a:spcPct val="100000"/>
              </a:lnSpc>
              <a:spcBef>
                <a:spcPts val="100"/>
              </a:spcBef>
              <a:buClr>
                <a:srgbClr val="386B63"/>
              </a:buClr>
              <a:buFont typeface="Utopia Std"/>
              <a:buChar char="•"/>
              <a:tabLst>
                <a:tab pos="193040" algn="l"/>
              </a:tabLst>
            </a:pPr>
            <a:r>
              <a:rPr lang="en-GB" sz="1200" i="1" spc="-5" dirty="0">
                <a:solidFill>
                  <a:srgbClr val="231F20"/>
                </a:solidFill>
                <a:latin typeface="Utopia Std"/>
                <a:cs typeface="Utopia Std"/>
              </a:rPr>
              <a:t>The company is certified with Global Gap and MPS, where there is a focus on the environment, resource use and the working environment.</a:t>
            </a:r>
            <a:endParaRPr lang="en-GB" sz="1200" dirty="0">
              <a:latin typeface="Utopia Std"/>
              <a:cs typeface="Utopia Std"/>
            </a:endParaRPr>
          </a:p>
          <a:p>
            <a:pPr marL="192405" marR="5080" indent="-179705">
              <a:lnSpc>
                <a:spcPct val="100000"/>
              </a:lnSpc>
              <a:buClr>
                <a:srgbClr val="386B63"/>
              </a:buClr>
              <a:buFont typeface="Utopia Std"/>
              <a:buChar char="•"/>
              <a:tabLst>
                <a:tab pos="193040" algn="l"/>
              </a:tabLst>
            </a:pPr>
            <a:r>
              <a:rPr lang="en-GB" sz="1200" i="1" dirty="0">
                <a:solidFill>
                  <a:srgbClr val="231F20"/>
                </a:solidFill>
                <a:latin typeface="Utopia Std"/>
                <a:cs typeface="Utopia Std"/>
              </a:rPr>
              <a:t>As a company, an unused resource, but a consumed resource is in any way undesirable – it has a negative effect on both the environment and the company´s result.</a:t>
            </a:r>
            <a:endParaRPr lang="en-GB" sz="1200" dirty="0">
              <a:latin typeface="Utopia Std"/>
              <a:cs typeface="Utopia Std"/>
            </a:endParaRPr>
          </a:p>
          <a:p>
            <a:pPr marL="192405" marR="109855" indent="-179705">
              <a:lnSpc>
                <a:spcPct val="100000"/>
              </a:lnSpc>
              <a:buClr>
                <a:srgbClr val="386B63"/>
              </a:buClr>
              <a:buFont typeface="Utopia Std"/>
              <a:buChar char="•"/>
              <a:tabLst>
                <a:tab pos="193040" algn="l"/>
              </a:tabLst>
            </a:pPr>
            <a:r>
              <a:rPr lang="en-GB" sz="1200" i="1" spc="-10" dirty="0">
                <a:solidFill>
                  <a:srgbClr val="231F20"/>
                </a:solidFill>
                <a:latin typeface="Utopia Std"/>
                <a:cs typeface="Utopia Std"/>
              </a:rPr>
              <a:t>We focus on the fact that not all factors of production have a long term negative impact on the environment, climate and biodiversity..</a:t>
            </a:r>
            <a:endParaRPr lang="en-GB" sz="1200" i="1" spc="-5" dirty="0">
              <a:solidFill>
                <a:srgbClr val="231F20"/>
              </a:solidFill>
              <a:latin typeface="Utopia Std"/>
              <a:cs typeface="Utopia Std"/>
            </a:endParaRPr>
          </a:p>
          <a:p>
            <a:pPr marL="192405" marR="109855" indent="-179705">
              <a:lnSpc>
                <a:spcPct val="100000"/>
              </a:lnSpc>
              <a:buClr>
                <a:srgbClr val="386B63"/>
              </a:buClr>
              <a:buFont typeface="Utopia Std"/>
              <a:buChar char="•"/>
              <a:tabLst>
                <a:tab pos="193040" algn="l"/>
              </a:tabLst>
            </a:pPr>
            <a:r>
              <a:rPr lang="en-GB" sz="1200" i="1" spc="-10" dirty="0">
                <a:solidFill>
                  <a:srgbClr val="231F20"/>
                </a:solidFill>
                <a:latin typeface="Utopia Std"/>
                <a:cs typeface="Utopia Std"/>
              </a:rPr>
              <a:t>Sphagnum must not come from protected areas – and the bog must be able to regenerate </a:t>
            </a:r>
            <a:endParaRPr lang="en-GB" sz="1200" dirty="0">
              <a:latin typeface="Utopia Std"/>
              <a:cs typeface="Utopia Std"/>
            </a:endParaRPr>
          </a:p>
          <a:p>
            <a:pPr marL="192405" indent="-179705">
              <a:lnSpc>
                <a:spcPct val="100000"/>
              </a:lnSpc>
              <a:buClr>
                <a:srgbClr val="386B63"/>
              </a:buClr>
              <a:buFont typeface="Utopia Std"/>
              <a:buChar char="•"/>
              <a:tabLst>
                <a:tab pos="193040" algn="l"/>
              </a:tabLst>
            </a:pPr>
            <a:r>
              <a:rPr lang="en-GB" sz="1200" i="1" spc="-5" dirty="0">
                <a:solidFill>
                  <a:srgbClr val="231F20"/>
                </a:solidFill>
                <a:latin typeface="Utopia Std"/>
                <a:cs typeface="Utopia Std"/>
              </a:rPr>
              <a:t>The net in which the trees are packed is made of recycled plastic.</a:t>
            </a:r>
            <a:endParaRPr lang="en-GB" sz="1200" dirty="0">
              <a:latin typeface="Utopia Std"/>
              <a:cs typeface="Utopia Std"/>
            </a:endParaRPr>
          </a:p>
          <a:p>
            <a:pPr marL="192405" indent="-179705">
              <a:lnSpc>
                <a:spcPct val="100000"/>
              </a:lnSpc>
              <a:buClr>
                <a:srgbClr val="386B63"/>
              </a:buClr>
              <a:buFont typeface="Utopia Std"/>
              <a:buChar char="•"/>
              <a:tabLst>
                <a:tab pos="193040" algn="l"/>
              </a:tabLst>
            </a:pPr>
            <a:r>
              <a:rPr lang="en-GB" sz="1200" i="1" spc="-5" dirty="0">
                <a:solidFill>
                  <a:srgbClr val="231F20"/>
                </a:solidFill>
                <a:latin typeface="Utopia Std"/>
                <a:cs typeface="Utopia Std"/>
              </a:rPr>
              <a:t>The pots are made of recycled plastic.</a:t>
            </a:r>
            <a:endParaRPr lang="en-GB" sz="1200" dirty="0">
              <a:latin typeface="Utopia Std"/>
              <a:cs typeface="Utopia Std"/>
            </a:endParaRPr>
          </a:p>
          <a:p>
            <a:pPr marL="192405" indent="-179705">
              <a:lnSpc>
                <a:spcPct val="100000"/>
              </a:lnSpc>
              <a:buClr>
                <a:srgbClr val="386B63"/>
              </a:buClr>
              <a:buFont typeface="Utopia Std"/>
              <a:buChar char="•"/>
              <a:tabLst>
                <a:tab pos="193040" algn="l"/>
              </a:tabLst>
            </a:pPr>
            <a:r>
              <a:rPr lang="en-GB" sz="1200" i="1" spc="-10" dirty="0">
                <a:solidFill>
                  <a:srgbClr val="231F20"/>
                </a:solidFill>
                <a:latin typeface="Utopia Std"/>
                <a:cs typeface="Utopia Std"/>
              </a:rPr>
              <a:t>We reuses the small pots up to 15 years</a:t>
            </a:r>
            <a:r>
              <a:rPr lang="en-GB" sz="1200" i="1" spc="-40" dirty="0">
                <a:solidFill>
                  <a:srgbClr val="231F20"/>
                </a:solidFill>
                <a:latin typeface="Utopia Std"/>
                <a:cs typeface="Utopia Std"/>
              </a:rPr>
              <a:t>.</a:t>
            </a:r>
            <a:endParaRPr lang="en-GB" sz="1200" dirty="0">
              <a:latin typeface="Utopia Std"/>
              <a:cs typeface="Utopia Std"/>
            </a:endParaRPr>
          </a:p>
          <a:p>
            <a:pPr marL="192405" marR="87630" indent="-179705">
              <a:lnSpc>
                <a:spcPct val="100000"/>
              </a:lnSpc>
              <a:buClr>
                <a:srgbClr val="386B63"/>
              </a:buClr>
              <a:buFont typeface="Utopia Std"/>
              <a:buChar char="•"/>
              <a:tabLst>
                <a:tab pos="193040" algn="l"/>
              </a:tabLst>
            </a:pPr>
            <a:r>
              <a:rPr lang="en-GB" sz="1200" i="1" dirty="0">
                <a:solidFill>
                  <a:srgbClr val="231F20"/>
                </a:solidFill>
                <a:latin typeface="Utopia Std"/>
                <a:cs typeface="Utopia Std"/>
              </a:rPr>
              <a:t>Fertilizers must not be lost, therefore excess water and fertilizers from the production are collected in our specially designed production systems.</a:t>
            </a:r>
            <a:endParaRPr lang="en-GB" sz="1200" dirty="0">
              <a:latin typeface="Utopia Std"/>
              <a:cs typeface="Utopia Std"/>
            </a:endParaRPr>
          </a:p>
          <a:p>
            <a:pPr marL="192405" marR="27305" indent="-179705" algn="just">
              <a:lnSpc>
                <a:spcPct val="100000"/>
              </a:lnSpc>
              <a:buClr>
                <a:srgbClr val="386B63"/>
              </a:buClr>
              <a:buFont typeface="Utopia Std"/>
              <a:buChar char="•"/>
              <a:tabLst>
                <a:tab pos="193040" algn="l"/>
              </a:tabLst>
            </a:pPr>
            <a:r>
              <a:rPr lang="en-GB" sz="1200" i="1" spc="5" dirty="0">
                <a:solidFill>
                  <a:srgbClr val="231F20"/>
                </a:solidFill>
                <a:latin typeface="Utopia Std"/>
                <a:cs typeface="Utopia Std"/>
              </a:rPr>
              <a:t>A cloth is laid, called a weed cloth</a:t>
            </a:r>
            <a:r>
              <a:rPr lang="en-GB" sz="1200" i="1" spc="-5" dirty="0">
                <a:solidFill>
                  <a:srgbClr val="231F20"/>
                </a:solidFill>
                <a:latin typeface="Utopia Std"/>
                <a:cs typeface="Utopia Std"/>
              </a:rPr>
              <a:t>, which means that no weeds come between the plants and thus, the pesticide consumption is greatly reduced</a:t>
            </a:r>
            <a:r>
              <a:rPr lang="da-DK" sz="1200" i="1" spc="-5" dirty="0">
                <a:solidFill>
                  <a:srgbClr val="231F20"/>
                </a:solidFill>
                <a:latin typeface="Utopia Std"/>
                <a:cs typeface="Utopia Std"/>
              </a:rPr>
              <a:t>.</a:t>
            </a:r>
            <a:r>
              <a:rPr sz="1200" i="1" dirty="0">
                <a:solidFill>
                  <a:srgbClr val="231F20"/>
                </a:solidFill>
                <a:latin typeface="Utopia Std"/>
                <a:cs typeface="Utopia Std"/>
              </a:rPr>
              <a:t>.</a:t>
            </a:r>
            <a:endParaRPr sz="1200" dirty="0">
              <a:latin typeface="Utopia Std"/>
              <a:cs typeface="Utopia Std"/>
            </a:endParaRPr>
          </a:p>
        </p:txBody>
      </p:sp>
      <p:sp>
        <p:nvSpPr>
          <p:cNvPr id="7" name="object 7"/>
          <p:cNvSpPr txBox="1"/>
          <p:nvPr/>
        </p:nvSpPr>
        <p:spPr>
          <a:xfrm>
            <a:off x="1649664" y="6644655"/>
            <a:ext cx="4114731" cy="382156"/>
          </a:xfrm>
          <a:prstGeom prst="rect">
            <a:avLst/>
          </a:prstGeom>
        </p:spPr>
        <p:txBody>
          <a:bodyPr vert="horz" wrap="square" lIns="0" tIns="12700" rIns="0" bIns="0" rtlCol="0">
            <a:spAutoFit/>
          </a:bodyPr>
          <a:lstStyle/>
          <a:p>
            <a:pPr marL="12700" marR="5080">
              <a:lnSpc>
                <a:spcPct val="100000"/>
              </a:lnSpc>
              <a:spcBef>
                <a:spcPts val="100"/>
              </a:spcBef>
            </a:pPr>
            <a:r>
              <a:rPr sz="1200" b="1" spc="-15" dirty="0">
                <a:solidFill>
                  <a:srgbClr val="231F20"/>
                </a:solidFill>
                <a:latin typeface="Utopia Std"/>
                <a:cs typeface="Utopia Std"/>
              </a:rPr>
              <a:t>12.5</a:t>
            </a:r>
            <a:r>
              <a:rPr lang="da-DK" sz="1200" b="1" spc="-15" dirty="0">
                <a:solidFill>
                  <a:srgbClr val="231F20"/>
                </a:solidFill>
                <a:latin typeface="Utopia Std"/>
                <a:cs typeface="Utopia Std"/>
              </a:rPr>
              <a:t> By</a:t>
            </a:r>
            <a:r>
              <a:rPr sz="1200" b="1" spc="-15" dirty="0">
                <a:solidFill>
                  <a:srgbClr val="231F20"/>
                </a:solidFill>
                <a:latin typeface="Utopia Std"/>
                <a:cs typeface="Utopia Std"/>
              </a:rPr>
              <a:t> 2030 </a:t>
            </a:r>
            <a:r>
              <a:rPr lang="da-DK" sz="1200" b="1" spc="-15" dirty="0">
                <a:solidFill>
                  <a:srgbClr val="231F20"/>
                </a:solidFill>
                <a:latin typeface="Utopia Std"/>
                <a:cs typeface="Utopia Std"/>
              </a:rPr>
              <a:t>the </a:t>
            </a:r>
            <a:r>
              <a:rPr lang="en-GB" sz="1200" b="1" spc="-15" dirty="0">
                <a:solidFill>
                  <a:srgbClr val="231F20"/>
                </a:solidFill>
                <a:latin typeface="Utopia Std"/>
                <a:cs typeface="Utopia Std"/>
              </a:rPr>
              <a:t>amount of waste must be significantly reduced through, reduction and recycling.</a:t>
            </a:r>
            <a:endParaRPr lang="en-GB" sz="1200" dirty="0">
              <a:latin typeface="Utopia Std"/>
              <a:cs typeface="Utopia Std"/>
            </a:endParaRPr>
          </a:p>
        </p:txBody>
      </p:sp>
      <p:sp>
        <p:nvSpPr>
          <p:cNvPr id="8" name="object 8"/>
          <p:cNvSpPr txBox="1"/>
          <p:nvPr/>
        </p:nvSpPr>
        <p:spPr>
          <a:xfrm>
            <a:off x="6166075" y="1871395"/>
            <a:ext cx="3899328" cy="382156"/>
          </a:xfrm>
          <a:prstGeom prst="rect">
            <a:avLst/>
          </a:prstGeom>
        </p:spPr>
        <p:txBody>
          <a:bodyPr vert="horz" wrap="square" lIns="0" tIns="12700" rIns="0" bIns="0" rtlCol="0">
            <a:spAutoFit/>
          </a:bodyPr>
          <a:lstStyle/>
          <a:p>
            <a:pPr marL="12700" marR="5080">
              <a:lnSpc>
                <a:spcPct val="100000"/>
              </a:lnSpc>
              <a:spcBef>
                <a:spcPts val="100"/>
              </a:spcBef>
            </a:pPr>
            <a:r>
              <a:rPr lang="da-DK"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spc="-10" dirty="0">
                <a:solidFill>
                  <a:srgbClr val="231F20"/>
                </a:solidFill>
                <a:latin typeface="Utopia Std"/>
                <a:cs typeface="Utopia Std"/>
              </a:rPr>
              <a:t>We</a:t>
            </a:r>
            <a:r>
              <a:rPr lang="en-GB" sz="1200" i="1" spc="-5" dirty="0">
                <a:solidFill>
                  <a:srgbClr val="231F20"/>
                </a:solidFill>
                <a:latin typeface="Utopia Std"/>
                <a:cs typeface="Utopia Std"/>
              </a:rPr>
              <a:t> have focus on to reuse waste</a:t>
            </a:r>
            <a:r>
              <a:rPr lang="en-GB" sz="1200" i="1" dirty="0">
                <a:solidFill>
                  <a:srgbClr val="231F20"/>
                </a:solidFill>
                <a:latin typeface="Utopia Std"/>
                <a:cs typeface="Utopia Std"/>
              </a:rPr>
              <a:t>, return it to the value chain and we buy recycled aids where it is possible. </a:t>
            </a:r>
            <a:endParaRPr lang="en-GB" sz="1200" dirty="0">
              <a:latin typeface="Utopia Std"/>
              <a:cs typeface="Utopia Std"/>
            </a:endParaRPr>
          </a:p>
        </p:txBody>
      </p:sp>
      <p:sp>
        <p:nvSpPr>
          <p:cNvPr id="9" name="object 9"/>
          <p:cNvSpPr txBox="1"/>
          <p:nvPr/>
        </p:nvSpPr>
        <p:spPr>
          <a:xfrm>
            <a:off x="6153802" y="2259459"/>
            <a:ext cx="3974465" cy="1687641"/>
          </a:xfrm>
          <a:prstGeom prst="rect">
            <a:avLst/>
          </a:prstGeom>
        </p:spPr>
        <p:txBody>
          <a:bodyPr vert="horz" wrap="square" lIns="0" tIns="12700" rIns="0" bIns="0" rtlCol="0">
            <a:spAutoFit/>
          </a:bodyPr>
          <a:lstStyle/>
          <a:p>
            <a:pPr marL="12700" marR="160655">
              <a:lnSpc>
                <a:spcPct val="100000"/>
              </a:lnSpc>
              <a:spcBef>
                <a:spcPts val="100"/>
              </a:spcBef>
            </a:pPr>
            <a:r>
              <a:rPr sz="1200" b="1" dirty="0">
                <a:solidFill>
                  <a:srgbClr val="231F20"/>
                </a:solidFill>
                <a:latin typeface="Utopia Std"/>
                <a:cs typeface="Utopia Std"/>
              </a:rPr>
              <a:t>12.6 </a:t>
            </a:r>
            <a:r>
              <a:rPr lang="en-GB" sz="1200" b="1" dirty="0">
                <a:solidFill>
                  <a:srgbClr val="231F20"/>
                </a:solidFill>
                <a:latin typeface="Utopia Std"/>
                <a:cs typeface="Utopia Std"/>
              </a:rPr>
              <a:t>Encourage companies</a:t>
            </a:r>
            <a:r>
              <a:rPr lang="en-GB" sz="1200" b="1" spc="-10" dirty="0">
                <a:solidFill>
                  <a:srgbClr val="231F20"/>
                </a:solidFill>
                <a:latin typeface="Utopia Std"/>
                <a:cs typeface="Utopia Std"/>
              </a:rPr>
              <a:t>, especially large and transnational companies, to work sustainably and to integrate sustainability information into their reporting cycle. </a:t>
            </a:r>
          </a:p>
          <a:p>
            <a:pPr marL="12700" marR="160655">
              <a:lnSpc>
                <a:spcPct val="100000"/>
              </a:lnSpc>
              <a:spcBef>
                <a:spcPts val="100"/>
              </a:spcBef>
            </a:pPr>
            <a:r>
              <a:rPr lang="da-DK" sz="1200" b="1" spc="-10"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spc="5" dirty="0">
                <a:solidFill>
                  <a:srgbClr val="231F20"/>
                </a:solidFill>
                <a:latin typeface="Utopia Std"/>
                <a:cs typeface="Utopia Std"/>
              </a:rPr>
              <a:t>It is a part of the company´s strategy that all processes and inputs must be made more sustainable on an ongoing basis. Therefore, there is a goal that we continuously move and think more sustainability into all actions and processes. IT is both common sense and good business</a:t>
            </a:r>
            <a:r>
              <a:rPr lang="en-GB" sz="1200" i="1" spc="-5" dirty="0">
                <a:solidFill>
                  <a:srgbClr val="231F20"/>
                </a:solidFill>
                <a:latin typeface="Utopia Std"/>
                <a:cs typeface="Utopia Std"/>
              </a:rPr>
              <a:t>, as it is ultimately about how to use the resources.</a:t>
            </a:r>
            <a:endParaRPr lang="en-GB" sz="1200" dirty="0">
              <a:latin typeface="Utopia Std"/>
              <a:cs typeface="Utopia Std"/>
            </a:endParaRPr>
          </a:p>
        </p:txBody>
      </p:sp>
      <p:sp>
        <p:nvSpPr>
          <p:cNvPr id="10" name="object 10"/>
          <p:cNvSpPr txBox="1"/>
          <p:nvPr/>
        </p:nvSpPr>
        <p:spPr>
          <a:xfrm>
            <a:off x="6166075" y="3947100"/>
            <a:ext cx="3845352" cy="948978"/>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12.8 </a:t>
            </a:r>
            <a:r>
              <a:rPr lang="da-DK" sz="1200" b="1" dirty="0">
                <a:solidFill>
                  <a:srgbClr val="231F20"/>
                </a:solidFill>
                <a:latin typeface="Utopia Std"/>
                <a:cs typeface="Utopia Std"/>
              </a:rPr>
              <a:t>By</a:t>
            </a:r>
            <a:r>
              <a:rPr sz="1200" b="1" spc="-5" dirty="0">
                <a:solidFill>
                  <a:srgbClr val="231F20"/>
                </a:solidFill>
                <a:latin typeface="Utopia Std"/>
                <a:cs typeface="Utopia Std"/>
              </a:rPr>
              <a:t> </a:t>
            </a:r>
            <a:r>
              <a:rPr sz="1200" b="1" dirty="0">
                <a:solidFill>
                  <a:srgbClr val="231F20"/>
                </a:solidFill>
                <a:latin typeface="Utopia Std"/>
                <a:cs typeface="Utopia Std"/>
              </a:rPr>
              <a:t>2030 </a:t>
            </a:r>
            <a:r>
              <a:rPr lang="da-DK" sz="1200" b="1" dirty="0">
                <a:solidFill>
                  <a:srgbClr val="231F20"/>
                </a:solidFill>
                <a:latin typeface="Utopia Std"/>
                <a:cs typeface="Utopia Std"/>
              </a:rPr>
              <a:t>it must </a:t>
            </a:r>
            <a:r>
              <a:rPr lang="en-GB" sz="1200" b="1" dirty="0">
                <a:solidFill>
                  <a:srgbClr val="231F20"/>
                </a:solidFill>
                <a:latin typeface="Utopia Std"/>
                <a:cs typeface="Utopia Std"/>
              </a:rPr>
              <a:t>be ensured that people everywhere have the relevant information and knowledge about sustainable development and lifestyle in harmony with nature.</a:t>
            </a:r>
          </a:p>
          <a:p>
            <a:pPr marL="12700" marR="5080">
              <a:lnSpc>
                <a:spcPct val="100000"/>
              </a:lnSpc>
              <a:spcBef>
                <a:spcPts val="100"/>
              </a:spcBef>
            </a:pPr>
            <a:r>
              <a:rPr lang="da-DK" sz="1200" b="1" dirty="0">
                <a:latin typeface="Utopia Std"/>
                <a:cs typeface="Utopia Std"/>
              </a:rPr>
              <a:t>At </a:t>
            </a:r>
            <a:r>
              <a:rPr sz="1200" b="1" spc="-5" dirty="0">
                <a:solidFill>
                  <a:srgbClr val="231F20"/>
                </a:solidFill>
                <a:latin typeface="Utopia Std"/>
                <a:cs typeface="Utopia Std"/>
              </a:rPr>
              <a:t> </a:t>
            </a:r>
            <a:r>
              <a:rPr sz="1200" b="1" dirty="0">
                <a:solidFill>
                  <a:srgbClr val="231F20"/>
                </a:solidFill>
                <a:latin typeface="Utopia Std"/>
                <a:cs typeface="Utopia Std"/>
              </a:rPr>
              <a:t>Kirstineberg:</a:t>
            </a:r>
            <a:endParaRPr sz="1200" dirty="0">
              <a:latin typeface="Utopia Std"/>
              <a:cs typeface="Utopia Std"/>
            </a:endParaRPr>
          </a:p>
        </p:txBody>
      </p:sp>
      <p:sp>
        <p:nvSpPr>
          <p:cNvPr id="11" name="object 11"/>
          <p:cNvSpPr txBox="1"/>
          <p:nvPr/>
        </p:nvSpPr>
        <p:spPr>
          <a:xfrm>
            <a:off x="6153802" y="5002659"/>
            <a:ext cx="3945254" cy="1305486"/>
          </a:xfrm>
          <a:prstGeom prst="rect">
            <a:avLst/>
          </a:prstGeom>
        </p:spPr>
        <p:txBody>
          <a:bodyPr vert="horz" wrap="square" lIns="0" tIns="12700" rIns="0" bIns="0" rtlCol="0">
            <a:spAutoFit/>
          </a:bodyPr>
          <a:lstStyle/>
          <a:p>
            <a:pPr marL="192405" marR="5080" indent="-179705">
              <a:lnSpc>
                <a:spcPct val="100000"/>
              </a:lnSpc>
              <a:spcBef>
                <a:spcPts val="100"/>
              </a:spcBef>
              <a:buClr>
                <a:srgbClr val="386B63"/>
              </a:buClr>
              <a:buFont typeface="Utopia Std"/>
              <a:buChar char="•"/>
              <a:tabLst>
                <a:tab pos="193040" algn="l"/>
              </a:tabLst>
            </a:pPr>
            <a:r>
              <a:rPr lang="en-GB" sz="1200" i="1" spc="-20" dirty="0">
                <a:solidFill>
                  <a:srgbClr val="231F20"/>
                </a:solidFill>
                <a:latin typeface="Utopia Std"/>
                <a:cs typeface="Utopia Std"/>
              </a:rPr>
              <a:t>Our contribution here is that we produce a potted Christmas tree that can be planted out after Christmas. The Wood will subsequently bind CO2 and at some point this wood can be used for furniture/ building materials etc., whereby CO2 is made and thus bound for many years.</a:t>
            </a:r>
            <a:endParaRPr lang="en-GB" sz="1200" dirty="0">
              <a:latin typeface="Utopia Std"/>
              <a:cs typeface="Utopia Std"/>
            </a:endParaRPr>
          </a:p>
          <a:p>
            <a:pPr marL="224790" indent="-212090">
              <a:lnSpc>
                <a:spcPct val="100000"/>
              </a:lnSpc>
              <a:buClr>
                <a:srgbClr val="386B63"/>
              </a:buClr>
              <a:buFont typeface="Utopia Std"/>
              <a:buChar char="•"/>
              <a:tabLst>
                <a:tab pos="224790" algn="l"/>
                <a:tab pos="225425" algn="l"/>
              </a:tabLst>
            </a:pPr>
            <a:r>
              <a:rPr lang="en-GB" sz="1200" i="1" dirty="0">
                <a:solidFill>
                  <a:srgbClr val="231F20"/>
                </a:solidFill>
                <a:latin typeface="Utopia Std"/>
                <a:cs typeface="Utopia Std"/>
              </a:rPr>
              <a:t>In our production we borrow from nature</a:t>
            </a:r>
            <a:r>
              <a:rPr lang="en-GB" sz="1200" i="1" spc="-10" dirty="0">
                <a:solidFill>
                  <a:srgbClr val="231F20"/>
                </a:solidFill>
                <a:latin typeface="Utopia Std"/>
                <a:cs typeface="Utopia Std"/>
              </a:rPr>
              <a:t>, we wish to use as lilted as possible.</a:t>
            </a:r>
            <a:endParaRPr lang="en-GB" sz="1200" dirty="0">
              <a:latin typeface="Utopia Std"/>
              <a:cs typeface="Utopia Std"/>
            </a:endParaRPr>
          </a:p>
        </p:txBody>
      </p:sp>
      <p:sp>
        <p:nvSpPr>
          <p:cNvPr id="12" name="object 12"/>
          <p:cNvSpPr/>
          <p:nvPr/>
        </p:nvSpPr>
        <p:spPr>
          <a:xfrm>
            <a:off x="5986576" y="1582093"/>
            <a:ext cx="0" cy="4898390"/>
          </a:xfrm>
          <a:custGeom>
            <a:avLst/>
            <a:gdLst/>
            <a:ahLst/>
            <a:cxnLst/>
            <a:rect l="l" t="t" r="r" b="b"/>
            <a:pathLst>
              <a:path h="4898390">
                <a:moveTo>
                  <a:pt x="0" y="0"/>
                </a:moveTo>
                <a:lnTo>
                  <a:pt x="0" y="4897920"/>
                </a:lnTo>
              </a:path>
            </a:pathLst>
          </a:custGeom>
          <a:ln w="12700">
            <a:solidFill>
              <a:srgbClr val="115D49"/>
            </a:solidFill>
          </a:ln>
        </p:spPr>
        <p:txBody>
          <a:bodyPr wrap="square" lIns="0" tIns="0" rIns="0" bIns="0" rtlCol="0"/>
          <a:lstStyle/>
          <a:p>
            <a:endParaRPr dirty="0"/>
          </a:p>
        </p:txBody>
      </p:sp>
      <p:sp>
        <p:nvSpPr>
          <p:cNvPr id="13" name="object 13"/>
          <p:cNvSpPr/>
          <p:nvPr/>
        </p:nvSpPr>
        <p:spPr>
          <a:xfrm>
            <a:off x="287997" y="287997"/>
            <a:ext cx="1294015" cy="1294091"/>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7997"/>
            <a:ext cx="5849997" cy="6984009"/>
          </a:xfrm>
          <a:prstGeom prst="rect">
            <a:avLst/>
          </a:prstGeom>
          <a:blipFill>
            <a:blip r:embed="rId2" cstate="print"/>
            <a:stretch>
              <a:fillRect/>
            </a:stretch>
          </a:blipFill>
        </p:spPr>
        <p:txBody>
          <a:bodyPr wrap="square" lIns="0" tIns="0" rIns="0" bIns="0" rtlCol="0"/>
          <a:lstStyle/>
          <a:p>
            <a:endParaRPr lang="da-DK" dirty="0"/>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dirty="0"/>
          </a:p>
        </p:txBody>
      </p:sp>
      <p:sp>
        <p:nvSpPr>
          <p:cNvPr id="5" name="object 5"/>
          <p:cNvSpPr txBox="1"/>
          <p:nvPr/>
        </p:nvSpPr>
        <p:spPr>
          <a:xfrm>
            <a:off x="3065299" y="6626216"/>
            <a:ext cx="3640454" cy="320601"/>
          </a:xfrm>
          <a:prstGeom prst="rect">
            <a:avLst/>
          </a:prstGeom>
        </p:spPr>
        <p:txBody>
          <a:bodyPr vert="horz" wrap="square" lIns="0" tIns="12700" rIns="0" bIns="0" rtlCol="0">
            <a:spAutoFit/>
          </a:bodyPr>
          <a:lstStyle/>
          <a:p>
            <a:pPr marL="12700">
              <a:lnSpc>
                <a:spcPct val="100000"/>
              </a:lnSpc>
              <a:spcBef>
                <a:spcPts val="100"/>
              </a:spcBef>
            </a:pPr>
            <a:r>
              <a:rPr lang="en-GB" sz="2000" i="1" spc="-5" dirty="0">
                <a:solidFill>
                  <a:srgbClr val="FFFFFF"/>
                </a:solidFill>
                <a:latin typeface="Utopia Std"/>
                <a:cs typeface="Utopia Std"/>
              </a:rPr>
              <a:t>Sustainability in all our processes</a:t>
            </a:r>
            <a:endParaRPr sz="2000" dirty="0">
              <a:latin typeface="Utopia Std"/>
              <a:cs typeface="Utopia Std"/>
            </a:endParaRPr>
          </a:p>
        </p:txBody>
      </p:sp>
      <p:sp>
        <p:nvSpPr>
          <p:cNvPr id="6" name="object 6"/>
          <p:cNvSpPr txBox="1"/>
          <p:nvPr/>
        </p:nvSpPr>
        <p:spPr>
          <a:xfrm>
            <a:off x="1765300" y="1952626"/>
            <a:ext cx="3790090" cy="3744615"/>
          </a:xfrm>
          <a:prstGeom prst="rect">
            <a:avLst/>
          </a:prstGeom>
        </p:spPr>
        <p:txBody>
          <a:bodyPr vert="horz" wrap="square" lIns="0" tIns="12700" rIns="0" bIns="0" rtlCol="0">
            <a:spAutoFit/>
          </a:bodyPr>
          <a:lstStyle/>
          <a:p>
            <a:pPr marL="11516" marR="4607" algn="ctr" defTabSz="829178">
              <a:spcBef>
                <a:spcPts val="91"/>
              </a:spcBef>
            </a:pPr>
            <a:r>
              <a:rPr lang="en-US" sz="2400" b="1" spc="-5" dirty="0">
                <a:solidFill>
                  <a:srgbClr val="FFFFFF"/>
                </a:solidFill>
                <a:effectLst>
                  <a:outerShdw blurRad="38100" dist="38100" dir="2700000" algn="tl">
                    <a:srgbClr val="000000">
                      <a:alpha val="43137"/>
                    </a:srgbClr>
                  </a:outerShdw>
                </a:effectLst>
                <a:latin typeface="Utopia Std"/>
                <a:cs typeface="Utopia Std"/>
              </a:rPr>
              <a:t>Strengthen resilience and adaptability to climate-related risks and natural disasters in all countries. </a:t>
            </a:r>
          </a:p>
          <a:p>
            <a:pPr marL="11516" marR="4607" algn="ctr" defTabSz="829178">
              <a:spcBef>
                <a:spcPts val="91"/>
              </a:spcBef>
            </a:pPr>
            <a:endParaRPr lang="en-US" sz="2400" b="1" spc="-5" dirty="0">
              <a:solidFill>
                <a:srgbClr val="FFFFFF"/>
              </a:solidFill>
              <a:latin typeface="Utopia Std"/>
              <a:cs typeface="Utopia Std"/>
            </a:endParaRPr>
          </a:p>
          <a:p>
            <a:pPr marL="11516" marR="4607" algn="ctr" defTabSz="829178">
              <a:spcBef>
                <a:spcPts val="91"/>
              </a:spcBef>
            </a:pPr>
            <a:r>
              <a:rPr lang="en-US" sz="2000" i="1" spc="-5" dirty="0">
                <a:solidFill>
                  <a:srgbClr val="FFFFFF"/>
                </a:solidFill>
                <a:latin typeface="Utopia Std"/>
                <a:cs typeface="Utopia Std"/>
              </a:rPr>
              <a:t>At Kirstineberg: </a:t>
            </a:r>
            <a:r>
              <a:rPr lang="en-US" sz="2000" spc="-5" dirty="0">
                <a:solidFill>
                  <a:srgbClr val="FFFFFF"/>
                </a:solidFill>
                <a:latin typeface="Utopia Std"/>
                <a:cs typeface="Utopia Std"/>
              </a:rPr>
              <a:t>Our contribution is that we produce a pot-grown Christmas tree, which can be planted outside after Christmas - the tree will continue to bind CO2.</a:t>
            </a:r>
            <a:endParaRPr lang="en-US" sz="2400" dirty="0">
              <a:solidFill>
                <a:prstClr val="black"/>
              </a:solidFill>
              <a:latin typeface="Utopia Std"/>
              <a:cs typeface="Utopia Std"/>
            </a:endParaRPr>
          </a:p>
          <a:p>
            <a:pPr marL="12700" marR="5080">
              <a:lnSpc>
                <a:spcPct val="100000"/>
              </a:lnSpc>
              <a:spcBef>
                <a:spcPts val="100"/>
              </a:spcBef>
            </a:pPr>
            <a:endParaRPr sz="2000" dirty="0">
              <a:latin typeface="Utopia Std"/>
              <a:cs typeface="Utopia St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394980"/>
          </a:xfrm>
          <a:prstGeom prst="rect">
            <a:avLst/>
          </a:prstGeom>
        </p:spPr>
        <p:txBody>
          <a:bodyPr vert="horz" wrap="square" lIns="0" tIns="12700" rIns="0" bIns="0" rtlCol="0">
            <a:spAutoFit/>
          </a:bodyPr>
          <a:lstStyle/>
          <a:p>
            <a:pPr marL="12700">
              <a:spcBef>
                <a:spcPts val="100"/>
              </a:spcBef>
            </a:pPr>
            <a:r>
              <a:rPr lang="en-US" sz="1200" b="1" spc="-5" dirty="0">
                <a:solidFill>
                  <a:srgbClr val="231F20"/>
                </a:solidFill>
                <a:latin typeface="Utopia Std"/>
                <a:cs typeface="Utopia Std"/>
              </a:rPr>
              <a:t>UN`S </a:t>
            </a:r>
            <a:r>
              <a:rPr lang="en-US" sz="1200" b="1" dirty="0">
                <a:solidFill>
                  <a:srgbClr val="231F20"/>
                </a:solidFill>
                <a:latin typeface="Utopia Std"/>
                <a:cs typeface="Utopia Std"/>
              </a:rPr>
              <a:t>17 WORLD GOALS FOR SUSTAINABLE DEVELOPMENT </a:t>
            </a:r>
            <a:endParaRPr lang="en-US" sz="1200" dirty="0">
              <a:latin typeface="Utopia Std"/>
              <a:cs typeface="Utopia Std"/>
            </a:endParaRPr>
          </a:p>
          <a:p>
            <a:pPr marL="12700">
              <a:lnSpc>
                <a:spcPct val="100000"/>
              </a:lnSpc>
              <a:spcBef>
                <a:spcPts val="100"/>
              </a:spcBef>
            </a:pPr>
            <a:endParaRPr sz="1200" dirty="0">
              <a:latin typeface="Utopia Std"/>
              <a:cs typeface="Utopia Std"/>
            </a:endParaRPr>
          </a:p>
        </p:txBody>
      </p:sp>
      <p:sp>
        <p:nvSpPr>
          <p:cNvPr id="3" name="object 3"/>
          <p:cNvSpPr txBox="1"/>
          <p:nvPr/>
        </p:nvSpPr>
        <p:spPr>
          <a:xfrm>
            <a:off x="3992299" y="6692217"/>
            <a:ext cx="3429000" cy="320601"/>
          </a:xfrm>
          <a:prstGeom prst="rect">
            <a:avLst/>
          </a:prstGeom>
        </p:spPr>
        <p:txBody>
          <a:bodyPr vert="horz" wrap="square" lIns="0" tIns="12700" rIns="0" bIns="0" rtlCol="0">
            <a:spAutoFit/>
          </a:bodyPr>
          <a:lstStyle/>
          <a:p>
            <a:pPr marL="12700">
              <a:spcBef>
                <a:spcPts val="100"/>
              </a:spcBef>
            </a:pPr>
            <a:r>
              <a:rPr lang="en-GB" sz="2000" dirty="0">
                <a:latin typeface="Utopia Std"/>
                <a:cs typeface="Utopia Std"/>
              </a:rPr>
              <a:t>We take sustainability seriously</a:t>
            </a:r>
            <a:endParaRPr sz="2000" dirty="0">
              <a:latin typeface="Utopia Std"/>
              <a:cs typeface="Utopia Std"/>
            </a:endParaRPr>
          </a:p>
        </p:txBody>
      </p:sp>
      <p:sp>
        <p:nvSpPr>
          <p:cNvPr id="4" name="object 4"/>
          <p:cNvSpPr txBox="1">
            <a:spLocks noGrp="1"/>
          </p:cNvSpPr>
          <p:nvPr>
            <p:ph type="title"/>
          </p:nvPr>
        </p:nvSpPr>
        <p:spPr>
          <a:xfrm>
            <a:off x="1829300" y="819275"/>
            <a:ext cx="1837055" cy="391160"/>
          </a:xfrm>
          <a:prstGeom prst="rect">
            <a:avLst/>
          </a:prstGeom>
        </p:spPr>
        <p:txBody>
          <a:bodyPr vert="horz" wrap="square" lIns="0" tIns="12700" rIns="0" bIns="0" rtlCol="0">
            <a:spAutoFit/>
          </a:bodyPr>
          <a:lstStyle/>
          <a:p>
            <a:pPr marL="12700">
              <a:lnSpc>
                <a:spcPct val="100000"/>
              </a:lnSpc>
              <a:spcBef>
                <a:spcPts val="100"/>
              </a:spcBef>
            </a:pPr>
            <a:r>
              <a:rPr lang="en-GB" dirty="0"/>
              <a:t>Climate action</a:t>
            </a:r>
            <a:endParaRPr dirty="0"/>
          </a:p>
        </p:txBody>
      </p:sp>
      <p:sp>
        <p:nvSpPr>
          <p:cNvPr id="5" name="object 5"/>
          <p:cNvSpPr txBox="1"/>
          <p:nvPr/>
        </p:nvSpPr>
        <p:spPr>
          <a:xfrm>
            <a:off x="1829300" y="1527939"/>
            <a:ext cx="3985895" cy="382156"/>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13.1 </a:t>
            </a:r>
            <a:r>
              <a:rPr lang="en-GB" sz="1200" b="1" spc="-10" dirty="0">
                <a:solidFill>
                  <a:srgbClr val="231F20"/>
                </a:solidFill>
                <a:latin typeface="Utopia Std"/>
                <a:cs typeface="Utopia Std"/>
              </a:rPr>
              <a:t>Strengthen resilience and adaptability to climate related risks and natural disasters in all countries</a:t>
            </a:r>
            <a:r>
              <a:rPr lang="en-GB" sz="1200" b="1" spc="-5" dirty="0">
                <a:solidFill>
                  <a:srgbClr val="231F20"/>
                </a:solidFill>
                <a:latin typeface="Utopia Std"/>
                <a:cs typeface="Utopia Std"/>
              </a:rPr>
              <a:t>.</a:t>
            </a:r>
            <a:endParaRPr lang="en-GB" sz="1200" dirty="0">
              <a:latin typeface="Utopia Std"/>
              <a:cs typeface="Utopia Std"/>
            </a:endParaRPr>
          </a:p>
        </p:txBody>
      </p:sp>
      <p:sp>
        <p:nvSpPr>
          <p:cNvPr id="6" name="object 6"/>
          <p:cNvSpPr txBox="1"/>
          <p:nvPr/>
        </p:nvSpPr>
        <p:spPr>
          <a:xfrm>
            <a:off x="1829300" y="2076579"/>
            <a:ext cx="3841750" cy="1305486"/>
          </a:xfrm>
          <a:prstGeom prst="rect">
            <a:avLst/>
          </a:prstGeom>
        </p:spPr>
        <p:txBody>
          <a:bodyPr vert="horz" wrap="square" lIns="0" tIns="12700" rIns="0" bIns="0" rtlCol="0">
            <a:spAutoFit/>
          </a:bodyPr>
          <a:lstStyle/>
          <a:p>
            <a:pPr marL="12700" marR="5080">
              <a:lnSpc>
                <a:spcPct val="100000"/>
              </a:lnSpc>
              <a:spcBef>
                <a:spcPts val="100"/>
              </a:spcBef>
            </a:pPr>
            <a:r>
              <a:rPr lang="en-GB"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spc="-20" dirty="0">
                <a:solidFill>
                  <a:srgbClr val="231F20"/>
                </a:solidFill>
                <a:latin typeface="Utopia Std"/>
                <a:cs typeface="Utopia Std"/>
              </a:rPr>
              <a:t>Our contribution is that we can grow a pot grown Christmas tree which can be planted out after Christmases. The tree will subsequently by the continued growth bind CO2. At some point this tree can be used for furniture or building materials whereby</a:t>
            </a:r>
            <a:r>
              <a:rPr lang="en-GB" sz="1200" i="1" dirty="0">
                <a:solidFill>
                  <a:srgbClr val="231F20"/>
                </a:solidFill>
                <a:latin typeface="Utopia Std"/>
                <a:cs typeface="Utopia Std"/>
              </a:rPr>
              <a:t> CO2 in bounded for many years. We have a product here where you can store CO2 for an infinite number of years.</a:t>
            </a:r>
            <a:endParaRPr lang="en-GB" sz="1200" dirty="0">
              <a:latin typeface="Utopia Std"/>
              <a:cs typeface="Utopia Std"/>
            </a:endParaRPr>
          </a:p>
        </p:txBody>
      </p:sp>
      <p:sp>
        <p:nvSpPr>
          <p:cNvPr id="7" name="object 7"/>
          <p:cNvSpPr txBox="1"/>
          <p:nvPr/>
        </p:nvSpPr>
        <p:spPr>
          <a:xfrm>
            <a:off x="6153802" y="1527939"/>
            <a:ext cx="3985895" cy="382156"/>
          </a:xfrm>
          <a:prstGeom prst="rect">
            <a:avLst/>
          </a:prstGeom>
        </p:spPr>
        <p:txBody>
          <a:bodyPr vert="horz" wrap="square" lIns="0" tIns="12700" rIns="0" bIns="0" rtlCol="0">
            <a:spAutoFit/>
          </a:bodyPr>
          <a:lstStyle/>
          <a:p>
            <a:pPr marL="12700" marR="5080">
              <a:lnSpc>
                <a:spcPct val="100000"/>
              </a:lnSpc>
              <a:spcBef>
                <a:spcPts val="100"/>
              </a:spcBef>
            </a:pPr>
            <a:r>
              <a:rPr lang="da-DK" sz="1200" b="1" dirty="0">
                <a:solidFill>
                  <a:srgbClr val="231F20"/>
                </a:solidFill>
                <a:latin typeface="Utopia Std"/>
                <a:cs typeface="Utopia Std"/>
              </a:rPr>
              <a:t>13.1 </a:t>
            </a:r>
            <a:r>
              <a:rPr lang="en-GB" sz="1200" b="1" spc="-10" dirty="0">
                <a:solidFill>
                  <a:srgbClr val="231F20"/>
                </a:solidFill>
                <a:latin typeface="Utopia Std"/>
                <a:cs typeface="Utopia Std"/>
              </a:rPr>
              <a:t>Strengthen resilience and adaptability to climate related risks and natural disasters in all countries</a:t>
            </a:r>
            <a:r>
              <a:rPr lang="da-DK" sz="1200" b="1" spc="-5" dirty="0">
                <a:solidFill>
                  <a:srgbClr val="231F20"/>
                </a:solidFill>
                <a:latin typeface="Utopia Std"/>
                <a:cs typeface="Utopia Std"/>
              </a:rPr>
              <a:t>.</a:t>
            </a:r>
            <a:endParaRPr lang="da-DK" sz="1200" dirty="0">
              <a:latin typeface="Utopia Std"/>
              <a:cs typeface="Utopia Std"/>
            </a:endParaRPr>
          </a:p>
        </p:txBody>
      </p:sp>
      <p:sp>
        <p:nvSpPr>
          <p:cNvPr id="8" name="object 8"/>
          <p:cNvSpPr txBox="1"/>
          <p:nvPr/>
        </p:nvSpPr>
        <p:spPr>
          <a:xfrm>
            <a:off x="6153802" y="2076579"/>
            <a:ext cx="3985895" cy="751488"/>
          </a:xfrm>
          <a:prstGeom prst="rect">
            <a:avLst/>
          </a:prstGeom>
        </p:spPr>
        <p:txBody>
          <a:bodyPr vert="horz" wrap="square" lIns="0" tIns="12700" rIns="0" bIns="0" rtlCol="0">
            <a:spAutoFit/>
          </a:bodyPr>
          <a:lstStyle/>
          <a:p>
            <a:pPr marL="12700" marR="5080">
              <a:lnSpc>
                <a:spcPct val="100000"/>
              </a:lnSpc>
              <a:spcBef>
                <a:spcPts val="100"/>
              </a:spcBef>
            </a:pPr>
            <a:r>
              <a:rPr lang="en-GB" sz="1200" b="1" spc="-5" dirty="0">
                <a:solidFill>
                  <a:srgbClr val="231F20"/>
                </a:solidFill>
                <a:latin typeface="Utopia Std"/>
                <a:cs typeface="Utopia Std"/>
              </a:rPr>
              <a:t>At K</a:t>
            </a:r>
            <a:r>
              <a:rPr sz="1200" b="1" dirty="0">
                <a:solidFill>
                  <a:srgbClr val="231F20"/>
                </a:solidFill>
                <a:latin typeface="Utopia Std"/>
                <a:cs typeface="Utopia Std"/>
              </a:rPr>
              <a:t>Kirstineberg: </a:t>
            </a:r>
            <a:r>
              <a:rPr lang="en-GB" sz="1200" i="1" dirty="0">
                <a:solidFill>
                  <a:srgbClr val="231F20"/>
                </a:solidFill>
                <a:latin typeface="Utopia Std"/>
                <a:cs typeface="Utopia Std"/>
              </a:rPr>
              <a:t>As our wood can bind CO2, it must help reduce climate change</a:t>
            </a:r>
            <a:r>
              <a:rPr sz="1200" i="1" spc="-5" dirty="0">
                <a:solidFill>
                  <a:srgbClr val="231F20"/>
                </a:solidFill>
                <a:latin typeface="Utopia Std"/>
                <a:cs typeface="Utopia Std"/>
              </a:rPr>
              <a:t>. </a:t>
            </a:r>
            <a:r>
              <a:rPr lang="en-GB" sz="1200" i="1" spc="-5" dirty="0">
                <a:solidFill>
                  <a:srgbClr val="231F20"/>
                </a:solidFill>
                <a:latin typeface="Utopia Std"/>
                <a:cs typeface="Utopia Std"/>
              </a:rPr>
              <a:t>In our company, we have established wind breaks, which reduces a number of  climate related  risks in production but at the same time they can help to clean the air.</a:t>
            </a:r>
            <a:endParaRPr sz="1200" dirty="0">
              <a:latin typeface="Utopia Std"/>
              <a:cs typeface="Utopia Std"/>
            </a:endParaRPr>
          </a:p>
        </p:txBody>
      </p:sp>
      <p:sp>
        <p:nvSpPr>
          <p:cNvPr id="9" name="object 9"/>
          <p:cNvSpPr/>
          <p:nvPr/>
        </p:nvSpPr>
        <p:spPr>
          <a:xfrm>
            <a:off x="5986576" y="1582093"/>
            <a:ext cx="0" cy="1586230"/>
          </a:xfrm>
          <a:custGeom>
            <a:avLst/>
            <a:gdLst/>
            <a:ahLst/>
            <a:cxnLst/>
            <a:rect l="l" t="t" r="r" b="b"/>
            <a:pathLst>
              <a:path h="1586230">
                <a:moveTo>
                  <a:pt x="0" y="0"/>
                </a:moveTo>
                <a:lnTo>
                  <a:pt x="0" y="1585912"/>
                </a:lnTo>
              </a:path>
            </a:pathLst>
          </a:custGeom>
          <a:ln w="12700">
            <a:solidFill>
              <a:srgbClr val="115D49"/>
            </a:solidFill>
          </a:ln>
        </p:spPr>
        <p:txBody>
          <a:bodyPr wrap="square" lIns="0" tIns="0" rIns="0" bIns="0" rtlCol="0"/>
          <a:lstStyle/>
          <a:p>
            <a:endParaRPr dirty="0"/>
          </a:p>
        </p:txBody>
      </p:sp>
      <p:sp>
        <p:nvSpPr>
          <p:cNvPr id="10" name="object 10"/>
          <p:cNvSpPr/>
          <p:nvPr/>
        </p:nvSpPr>
        <p:spPr>
          <a:xfrm>
            <a:off x="287997" y="287997"/>
            <a:ext cx="1294015" cy="1294104"/>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8010"/>
            <a:ext cx="5849997" cy="6983996"/>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dirty="0"/>
          </a:p>
        </p:txBody>
      </p:sp>
      <p:sp>
        <p:nvSpPr>
          <p:cNvPr id="5" name="object 5"/>
          <p:cNvSpPr txBox="1"/>
          <p:nvPr/>
        </p:nvSpPr>
        <p:spPr>
          <a:xfrm>
            <a:off x="3065299" y="6626216"/>
            <a:ext cx="3640454" cy="259045"/>
          </a:xfrm>
          <a:prstGeom prst="rect">
            <a:avLst/>
          </a:prstGeom>
        </p:spPr>
        <p:txBody>
          <a:bodyPr vert="horz" wrap="square" lIns="0" tIns="12700" rIns="0" bIns="0" rtlCol="0">
            <a:spAutoFit/>
          </a:bodyPr>
          <a:lstStyle/>
          <a:p>
            <a:pPr marL="12700">
              <a:lnSpc>
                <a:spcPct val="100000"/>
              </a:lnSpc>
              <a:spcBef>
                <a:spcPts val="100"/>
              </a:spcBef>
            </a:pPr>
            <a:r>
              <a:rPr lang="en-GB" sz="1600" i="1" spc="-5" dirty="0">
                <a:solidFill>
                  <a:srgbClr val="FFFFFF"/>
                </a:solidFill>
                <a:latin typeface="Utopia Std"/>
                <a:cs typeface="Utopia Std"/>
              </a:rPr>
              <a:t>Sustainability throughout our process</a:t>
            </a:r>
            <a:endParaRPr sz="1600" dirty="0">
              <a:latin typeface="Utopia Std"/>
              <a:cs typeface="Utopia Std"/>
            </a:endParaRPr>
          </a:p>
        </p:txBody>
      </p:sp>
      <p:sp>
        <p:nvSpPr>
          <p:cNvPr id="6" name="object 6"/>
          <p:cNvSpPr txBox="1"/>
          <p:nvPr/>
        </p:nvSpPr>
        <p:spPr>
          <a:xfrm>
            <a:off x="1787300" y="2029183"/>
            <a:ext cx="3840479" cy="3890809"/>
          </a:xfrm>
          <a:prstGeom prst="rect">
            <a:avLst/>
          </a:prstGeom>
        </p:spPr>
        <p:txBody>
          <a:bodyPr vert="horz" wrap="square" lIns="0" tIns="12700" rIns="0" bIns="0" rtlCol="0">
            <a:spAutoFit/>
          </a:bodyPr>
          <a:lstStyle/>
          <a:p>
            <a:pPr marL="11516" marR="283878" algn="ctr" defTabSz="829178"/>
            <a:r>
              <a:rPr sz="2000" i="1" spc="-20" dirty="0">
                <a:solidFill>
                  <a:srgbClr val="FFFFFF"/>
                </a:solidFill>
                <a:latin typeface="Utopia Std"/>
                <a:cs typeface="Utopia Std"/>
              </a:rPr>
              <a:t>.</a:t>
            </a:r>
            <a:r>
              <a:rPr lang="en-US" sz="2000" b="1" dirty="0">
                <a:solidFill>
                  <a:srgbClr val="FFFFFF"/>
                </a:solidFill>
                <a:effectLst>
                  <a:outerShdw blurRad="38100" dist="38100" dir="2700000" algn="tl">
                    <a:srgbClr val="000000">
                      <a:alpha val="43137"/>
                    </a:srgbClr>
                  </a:outerShdw>
                </a:effectLst>
                <a:latin typeface="Utopia Std"/>
                <a:cs typeface="Utopia Std"/>
              </a:rPr>
              <a:t> By 2020, at least 10% of coastal and marine areas must be protected, in accordance with national and international law and based on it.</a:t>
            </a:r>
          </a:p>
          <a:p>
            <a:pPr marL="11516" marR="283878" algn="ctr" defTabSz="829178"/>
            <a:r>
              <a:rPr lang="en-US" sz="2000" b="1" dirty="0">
                <a:solidFill>
                  <a:srgbClr val="FFFFFF"/>
                </a:solidFill>
                <a:effectLst>
                  <a:outerShdw blurRad="38100" dist="38100" dir="2700000" algn="tl">
                    <a:srgbClr val="000000">
                      <a:alpha val="43137"/>
                    </a:srgbClr>
                  </a:outerShdw>
                </a:effectLst>
                <a:latin typeface="Utopia Std"/>
                <a:cs typeface="Utopia Std"/>
              </a:rPr>
              <a:t>best available scientific information.</a:t>
            </a:r>
            <a:r>
              <a:rPr lang="en-US" sz="2000" b="1" i="1" dirty="0">
                <a:solidFill>
                  <a:srgbClr val="FFFFFF"/>
                </a:solidFill>
                <a:effectLst>
                  <a:outerShdw blurRad="38100" dist="38100" dir="2700000" algn="tl">
                    <a:srgbClr val="000000">
                      <a:alpha val="43137"/>
                    </a:srgbClr>
                  </a:outerShdw>
                </a:effectLst>
                <a:latin typeface="Utopia Std"/>
                <a:cs typeface="Utopia Std"/>
              </a:rPr>
              <a:t> </a:t>
            </a:r>
          </a:p>
          <a:p>
            <a:pPr marL="11516" marR="283878" algn="ctr" defTabSz="829178"/>
            <a:endParaRPr lang="en-US" sz="2000" b="1" i="1" dirty="0">
              <a:solidFill>
                <a:srgbClr val="FFFFFF"/>
              </a:solidFill>
              <a:latin typeface="Utopia Std"/>
              <a:cs typeface="Utopia Std"/>
            </a:endParaRPr>
          </a:p>
          <a:p>
            <a:pPr marL="11516" marR="283878" algn="ctr" defTabSz="829178"/>
            <a:r>
              <a:rPr lang="en-US" sz="1800" dirty="0">
                <a:solidFill>
                  <a:prstClr val="white"/>
                </a:solidFill>
                <a:latin typeface="Utopia Std"/>
                <a:cs typeface="Utopia Std"/>
              </a:rPr>
              <a:t>In our production system we do not lose nutrients and thus contribute to the fulfillment of the EU Water Framework Directive.</a:t>
            </a:r>
          </a:p>
          <a:p>
            <a:pPr marL="12700" marR="313055">
              <a:lnSpc>
                <a:spcPct val="100000"/>
              </a:lnSpc>
            </a:pPr>
            <a:endParaRPr sz="2000" dirty="0">
              <a:latin typeface="Utopia Std"/>
              <a:cs typeface="Utopia St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231F20"/>
                </a:solidFill>
                <a:latin typeface="Utopia Std"/>
                <a:cs typeface="Utopia Std"/>
              </a:rPr>
              <a:t>UN`S </a:t>
            </a:r>
            <a:r>
              <a:rPr lang="en-US" sz="1200" b="1" dirty="0">
                <a:solidFill>
                  <a:srgbClr val="231F20"/>
                </a:solidFill>
                <a:latin typeface="Utopia Std"/>
                <a:cs typeface="Utopia Std"/>
              </a:rPr>
              <a:t>17 WORLD GOALS FOR SUSTAINABLE DEVELOPMENT </a:t>
            </a:r>
            <a:endParaRPr lang="en-US" sz="1200" dirty="0">
              <a:latin typeface="Utopia Std"/>
              <a:cs typeface="Utopia Std"/>
            </a:endParaRPr>
          </a:p>
        </p:txBody>
      </p:sp>
      <p:sp>
        <p:nvSpPr>
          <p:cNvPr id="3" name="object 3"/>
          <p:cNvSpPr txBox="1"/>
          <p:nvPr/>
        </p:nvSpPr>
        <p:spPr>
          <a:xfrm>
            <a:off x="3992299" y="6692217"/>
            <a:ext cx="3429000" cy="330200"/>
          </a:xfrm>
          <a:prstGeom prst="rect">
            <a:avLst/>
          </a:prstGeom>
        </p:spPr>
        <p:txBody>
          <a:bodyPr vert="horz" wrap="square" lIns="0" tIns="12700" rIns="0" bIns="0" rtlCol="0">
            <a:spAutoFit/>
          </a:bodyPr>
          <a:lstStyle/>
          <a:p>
            <a:pPr marL="12700">
              <a:lnSpc>
                <a:spcPct val="100000"/>
              </a:lnSpc>
              <a:spcBef>
                <a:spcPts val="100"/>
              </a:spcBef>
            </a:pPr>
            <a:r>
              <a:rPr lang="en-GB" sz="2000" dirty="0">
                <a:latin typeface="Utopia Std"/>
                <a:cs typeface="Utopia Std"/>
              </a:rPr>
              <a:t>We take sustainability seriously</a:t>
            </a:r>
          </a:p>
        </p:txBody>
      </p:sp>
      <p:sp>
        <p:nvSpPr>
          <p:cNvPr id="4" name="object 4"/>
          <p:cNvSpPr txBox="1">
            <a:spLocks noGrp="1"/>
          </p:cNvSpPr>
          <p:nvPr>
            <p:ph type="title"/>
          </p:nvPr>
        </p:nvSpPr>
        <p:spPr>
          <a:xfrm>
            <a:off x="1829300" y="819275"/>
            <a:ext cx="1659889" cy="320601"/>
          </a:xfrm>
          <a:prstGeom prst="rect">
            <a:avLst/>
          </a:prstGeom>
        </p:spPr>
        <p:txBody>
          <a:bodyPr vert="horz" wrap="square" lIns="0" tIns="12700" rIns="0" bIns="0" rtlCol="0">
            <a:spAutoFit/>
          </a:bodyPr>
          <a:lstStyle/>
          <a:p>
            <a:pPr marL="12700">
              <a:lnSpc>
                <a:spcPct val="100000"/>
              </a:lnSpc>
              <a:spcBef>
                <a:spcPts val="100"/>
              </a:spcBef>
            </a:pPr>
            <a:r>
              <a:rPr lang="en-GB" sz="2000" spc="-10" dirty="0"/>
              <a:t>Life in the sea</a:t>
            </a:r>
          </a:p>
        </p:txBody>
      </p:sp>
      <p:sp>
        <p:nvSpPr>
          <p:cNvPr id="5" name="object 5"/>
          <p:cNvSpPr txBox="1"/>
          <p:nvPr/>
        </p:nvSpPr>
        <p:spPr>
          <a:xfrm>
            <a:off x="1829300" y="1527939"/>
            <a:ext cx="8293100" cy="943848"/>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14.5 </a:t>
            </a:r>
            <a:r>
              <a:rPr lang="en-GB" sz="1200" b="1" dirty="0">
                <a:solidFill>
                  <a:srgbClr val="231F20"/>
                </a:solidFill>
                <a:latin typeface="Utopia Std"/>
                <a:cs typeface="Utopia Std"/>
              </a:rPr>
              <a:t>Before 2020, minimum 10% of the coastal and marine areas be protected</a:t>
            </a:r>
            <a:r>
              <a:rPr lang="en-GB" sz="1200" b="1" spc="-5" dirty="0">
                <a:solidFill>
                  <a:srgbClr val="231F20"/>
                </a:solidFill>
                <a:latin typeface="Utopia Std"/>
                <a:cs typeface="Utopia Std"/>
              </a:rPr>
              <a:t>, </a:t>
            </a:r>
            <a:r>
              <a:rPr lang="en-GB" sz="1200" b="1" dirty="0">
                <a:solidFill>
                  <a:srgbClr val="231F20"/>
                </a:solidFill>
                <a:latin typeface="Utopia Std"/>
                <a:cs typeface="Utopia Std"/>
              </a:rPr>
              <a:t>in accordance with national and international law and based on the best available scientific information.</a:t>
            </a:r>
            <a:endParaRPr lang="en-GB" sz="1200" dirty="0">
              <a:latin typeface="Utopia Std"/>
              <a:cs typeface="Utopia Std"/>
            </a:endParaRPr>
          </a:p>
          <a:p>
            <a:pPr>
              <a:lnSpc>
                <a:spcPct val="100000"/>
              </a:lnSpc>
            </a:pPr>
            <a:endParaRPr lang="en-GB" sz="1250" dirty="0">
              <a:latin typeface="Times New Roman"/>
              <a:cs typeface="Times New Roman"/>
            </a:endParaRPr>
          </a:p>
          <a:p>
            <a:pPr marL="12700" marR="437515">
              <a:lnSpc>
                <a:spcPct val="100000"/>
              </a:lnSpc>
            </a:pPr>
            <a:r>
              <a:rPr lang="en-GB" sz="1200" b="1" spc="-5" dirty="0">
                <a:solidFill>
                  <a:srgbClr val="231F20"/>
                </a:solidFill>
                <a:latin typeface="Utopia Std"/>
                <a:cs typeface="Utopia Std"/>
              </a:rPr>
              <a:t>At Kirstineberg</a:t>
            </a:r>
            <a:r>
              <a:rPr lang="en-GB" sz="1200" b="1" dirty="0">
                <a:solidFill>
                  <a:srgbClr val="231F20"/>
                </a:solidFill>
                <a:latin typeface="Utopia Std"/>
                <a:cs typeface="Utopia Std"/>
              </a:rPr>
              <a:t>: </a:t>
            </a:r>
            <a:r>
              <a:rPr lang="en-GB" sz="1200" i="1" dirty="0">
                <a:solidFill>
                  <a:srgbClr val="231F20"/>
                </a:solidFill>
                <a:latin typeface="Utopia Std"/>
                <a:cs typeface="Utopia Std"/>
              </a:rPr>
              <a:t>In our production system we do not loose vital nutrition's – and thus contribute to the achievement of the EU´s Water Frame Directive</a:t>
            </a:r>
            <a:r>
              <a:rPr lang="en-GB" sz="1200" i="1" spc="-15" dirty="0">
                <a:solidFill>
                  <a:srgbClr val="231F20"/>
                </a:solidFill>
                <a:latin typeface="Utopia Std"/>
                <a:cs typeface="Utopia Std"/>
              </a:rPr>
              <a:t>.</a:t>
            </a:r>
            <a:endParaRPr lang="en-GB" sz="1200" dirty="0">
              <a:latin typeface="Utopia Std"/>
              <a:cs typeface="Utopia Std"/>
            </a:endParaRPr>
          </a:p>
        </p:txBody>
      </p:sp>
      <p:sp>
        <p:nvSpPr>
          <p:cNvPr id="6" name="object 6"/>
          <p:cNvSpPr/>
          <p:nvPr/>
        </p:nvSpPr>
        <p:spPr>
          <a:xfrm>
            <a:off x="287997" y="288010"/>
            <a:ext cx="1294130" cy="1294130"/>
          </a:xfrm>
          <a:custGeom>
            <a:avLst/>
            <a:gdLst/>
            <a:ahLst/>
            <a:cxnLst/>
            <a:rect l="l" t="t" r="r" b="b"/>
            <a:pathLst>
              <a:path w="1294130" h="1294130">
                <a:moveTo>
                  <a:pt x="1294015" y="1294079"/>
                </a:moveTo>
                <a:lnTo>
                  <a:pt x="0" y="1294079"/>
                </a:lnTo>
                <a:lnTo>
                  <a:pt x="0" y="0"/>
                </a:lnTo>
                <a:lnTo>
                  <a:pt x="1294015" y="0"/>
                </a:lnTo>
                <a:lnTo>
                  <a:pt x="1294015" y="1294079"/>
                </a:lnTo>
                <a:close/>
              </a:path>
            </a:pathLst>
          </a:custGeom>
          <a:solidFill>
            <a:srgbClr val="0084C0"/>
          </a:solidFill>
        </p:spPr>
        <p:txBody>
          <a:bodyPr wrap="square" lIns="0" tIns="0" rIns="0" bIns="0" rtlCol="0"/>
          <a:lstStyle/>
          <a:p>
            <a:endParaRPr dirty="0"/>
          </a:p>
        </p:txBody>
      </p:sp>
      <p:sp>
        <p:nvSpPr>
          <p:cNvPr id="7" name="object 7"/>
          <p:cNvSpPr/>
          <p:nvPr/>
        </p:nvSpPr>
        <p:spPr>
          <a:xfrm>
            <a:off x="365108" y="396897"/>
            <a:ext cx="75565" cy="260985"/>
          </a:xfrm>
          <a:custGeom>
            <a:avLst/>
            <a:gdLst/>
            <a:ahLst/>
            <a:cxnLst/>
            <a:rect l="l" t="t" r="r" b="b"/>
            <a:pathLst>
              <a:path w="75565" h="260984">
                <a:moveTo>
                  <a:pt x="75399" y="61163"/>
                </a:moveTo>
                <a:lnTo>
                  <a:pt x="31546" y="61163"/>
                </a:lnTo>
                <a:lnTo>
                  <a:pt x="31546" y="260794"/>
                </a:lnTo>
                <a:lnTo>
                  <a:pt x="75399" y="260794"/>
                </a:lnTo>
                <a:lnTo>
                  <a:pt x="75399" y="61163"/>
                </a:lnTo>
                <a:close/>
              </a:path>
              <a:path w="75565" h="260984">
                <a:moveTo>
                  <a:pt x="75399" y="0"/>
                </a:moveTo>
                <a:lnTo>
                  <a:pt x="40386" y="0"/>
                </a:lnTo>
                <a:lnTo>
                  <a:pt x="0" y="47307"/>
                </a:lnTo>
                <a:lnTo>
                  <a:pt x="0" y="93091"/>
                </a:lnTo>
                <a:lnTo>
                  <a:pt x="393" y="93091"/>
                </a:lnTo>
                <a:lnTo>
                  <a:pt x="31153" y="61163"/>
                </a:lnTo>
                <a:lnTo>
                  <a:pt x="75399" y="61163"/>
                </a:lnTo>
                <a:lnTo>
                  <a:pt x="75399" y="0"/>
                </a:lnTo>
                <a:close/>
              </a:path>
            </a:pathLst>
          </a:custGeom>
          <a:solidFill>
            <a:srgbClr val="FFFFFF"/>
          </a:solidFill>
        </p:spPr>
        <p:txBody>
          <a:bodyPr wrap="square" lIns="0" tIns="0" rIns="0" bIns="0" rtlCol="0"/>
          <a:lstStyle/>
          <a:p>
            <a:endParaRPr dirty="0"/>
          </a:p>
        </p:txBody>
      </p:sp>
      <p:sp>
        <p:nvSpPr>
          <p:cNvPr id="8" name="object 8"/>
          <p:cNvSpPr/>
          <p:nvPr/>
        </p:nvSpPr>
        <p:spPr>
          <a:xfrm>
            <a:off x="455143" y="396834"/>
            <a:ext cx="137160" cy="260985"/>
          </a:xfrm>
          <a:custGeom>
            <a:avLst/>
            <a:gdLst/>
            <a:ahLst/>
            <a:cxnLst/>
            <a:rect l="l" t="t" r="r" b="b"/>
            <a:pathLst>
              <a:path w="137159" h="260984">
                <a:moveTo>
                  <a:pt x="118910" y="218592"/>
                </a:moveTo>
                <a:lnTo>
                  <a:pt x="77343" y="218592"/>
                </a:lnTo>
                <a:lnTo>
                  <a:pt x="77343" y="260921"/>
                </a:lnTo>
                <a:lnTo>
                  <a:pt x="118910" y="260921"/>
                </a:lnTo>
                <a:lnTo>
                  <a:pt x="118910" y="218592"/>
                </a:lnTo>
                <a:close/>
              </a:path>
              <a:path w="137159" h="260984">
                <a:moveTo>
                  <a:pt x="118910" y="0"/>
                </a:moveTo>
                <a:lnTo>
                  <a:pt x="75806" y="0"/>
                </a:lnTo>
                <a:lnTo>
                  <a:pt x="0" y="191655"/>
                </a:lnTo>
                <a:lnTo>
                  <a:pt x="0" y="218592"/>
                </a:lnTo>
                <a:lnTo>
                  <a:pt x="136613" y="218592"/>
                </a:lnTo>
                <a:lnTo>
                  <a:pt x="136613" y="184340"/>
                </a:lnTo>
                <a:lnTo>
                  <a:pt x="38468" y="184340"/>
                </a:lnTo>
                <a:lnTo>
                  <a:pt x="77723" y="76974"/>
                </a:lnTo>
                <a:lnTo>
                  <a:pt x="118910" y="76974"/>
                </a:lnTo>
                <a:lnTo>
                  <a:pt x="118910" y="0"/>
                </a:lnTo>
                <a:close/>
              </a:path>
              <a:path w="137159" h="260984">
                <a:moveTo>
                  <a:pt x="118910" y="76974"/>
                </a:moveTo>
                <a:lnTo>
                  <a:pt x="78117" y="76974"/>
                </a:lnTo>
                <a:lnTo>
                  <a:pt x="78117" y="184340"/>
                </a:lnTo>
                <a:lnTo>
                  <a:pt x="118910" y="184340"/>
                </a:lnTo>
                <a:lnTo>
                  <a:pt x="118910" y="76974"/>
                </a:lnTo>
                <a:close/>
              </a:path>
            </a:pathLst>
          </a:custGeom>
          <a:solidFill>
            <a:srgbClr val="FFFFFF"/>
          </a:solidFill>
        </p:spPr>
        <p:txBody>
          <a:bodyPr wrap="square" lIns="0" tIns="0" rIns="0" bIns="0" rtlCol="0"/>
          <a:lstStyle/>
          <a:p>
            <a:endParaRPr dirty="0"/>
          </a:p>
        </p:txBody>
      </p:sp>
      <p:sp>
        <p:nvSpPr>
          <p:cNvPr id="9" name="object 9"/>
          <p:cNvSpPr/>
          <p:nvPr/>
        </p:nvSpPr>
        <p:spPr>
          <a:xfrm>
            <a:off x="567778" y="1076078"/>
            <a:ext cx="699770" cy="318770"/>
          </a:xfrm>
          <a:custGeom>
            <a:avLst/>
            <a:gdLst/>
            <a:ahLst/>
            <a:cxnLst/>
            <a:rect l="l" t="t" r="r" b="b"/>
            <a:pathLst>
              <a:path w="699769" h="318769">
                <a:moveTo>
                  <a:pt x="663597" y="202272"/>
                </a:moveTo>
                <a:lnTo>
                  <a:pt x="163626" y="202272"/>
                </a:lnTo>
                <a:lnTo>
                  <a:pt x="244835" y="269431"/>
                </a:lnTo>
                <a:lnTo>
                  <a:pt x="299518" y="303918"/>
                </a:lnTo>
                <a:lnTo>
                  <a:pt x="352527" y="316624"/>
                </a:lnTo>
                <a:lnTo>
                  <a:pt x="428713" y="318439"/>
                </a:lnTo>
                <a:lnTo>
                  <a:pt x="489192" y="310946"/>
                </a:lnTo>
                <a:lnTo>
                  <a:pt x="543679" y="291337"/>
                </a:lnTo>
                <a:lnTo>
                  <a:pt x="591359" y="263922"/>
                </a:lnTo>
                <a:lnTo>
                  <a:pt x="631414" y="233009"/>
                </a:lnTo>
                <a:lnTo>
                  <a:pt x="663029" y="202907"/>
                </a:lnTo>
                <a:lnTo>
                  <a:pt x="663597" y="202272"/>
                </a:lnTo>
                <a:close/>
              </a:path>
              <a:path w="699769" h="318769">
                <a:moveTo>
                  <a:pt x="5600" y="571"/>
                </a:moveTo>
                <a:lnTo>
                  <a:pt x="4254" y="571"/>
                </a:lnTo>
                <a:lnTo>
                  <a:pt x="2045" y="698"/>
                </a:lnTo>
                <a:lnTo>
                  <a:pt x="0" y="2819"/>
                </a:lnTo>
                <a:lnTo>
                  <a:pt x="241" y="4737"/>
                </a:lnTo>
                <a:lnTo>
                  <a:pt x="533" y="6578"/>
                </a:lnTo>
                <a:lnTo>
                  <a:pt x="1879" y="8585"/>
                </a:lnTo>
                <a:lnTo>
                  <a:pt x="15139" y="32625"/>
                </a:lnTo>
                <a:lnTo>
                  <a:pt x="31075" y="68349"/>
                </a:lnTo>
                <a:lnTo>
                  <a:pt x="44465" y="111853"/>
                </a:lnTo>
                <a:lnTo>
                  <a:pt x="49898" y="157632"/>
                </a:lnTo>
                <a:lnTo>
                  <a:pt x="50014" y="159854"/>
                </a:lnTo>
                <a:lnTo>
                  <a:pt x="44435" y="206768"/>
                </a:lnTo>
                <a:lnTo>
                  <a:pt x="30989" y="250385"/>
                </a:lnTo>
                <a:lnTo>
                  <a:pt x="15021" y="286160"/>
                </a:lnTo>
                <a:lnTo>
                  <a:pt x="1803" y="310172"/>
                </a:lnTo>
                <a:lnTo>
                  <a:pt x="889" y="311594"/>
                </a:lnTo>
                <a:lnTo>
                  <a:pt x="507" y="312267"/>
                </a:lnTo>
                <a:lnTo>
                  <a:pt x="241" y="312940"/>
                </a:lnTo>
                <a:lnTo>
                  <a:pt x="241" y="316039"/>
                </a:lnTo>
                <a:lnTo>
                  <a:pt x="1968" y="317766"/>
                </a:lnTo>
                <a:lnTo>
                  <a:pt x="4127" y="317969"/>
                </a:lnTo>
                <a:lnTo>
                  <a:pt x="5257" y="317868"/>
                </a:lnTo>
                <a:lnTo>
                  <a:pt x="5994" y="317868"/>
                </a:lnTo>
                <a:lnTo>
                  <a:pt x="75490" y="295568"/>
                </a:lnTo>
                <a:lnTo>
                  <a:pt x="124599" y="256328"/>
                </a:lnTo>
                <a:lnTo>
                  <a:pt x="153906" y="218934"/>
                </a:lnTo>
                <a:lnTo>
                  <a:pt x="163626" y="202272"/>
                </a:lnTo>
                <a:lnTo>
                  <a:pt x="663597" y="202272"/>
                </a:lnTo>
                <a:lnTo>
                  <a:pt x="685388" y="177924"/>
                </a:lnTo>
                <a:lnTo>
                  <a:pt x="686760" y="176187"/>
                </a:lnTo>
                <a:lnTo>
                  <a:pt x="510717" y="176187"/>
                </a:lnTo>
                <a:lnTo>
                  <a:pt x="493955" y="172799"/>
                </a:lnTo>
                <a:lnTo>
                  <a:pt x="480271" y="163564"/>
                </a:lnTo>
                <a:lnTo>
                  <a:pt x="471046" y="149874"/>
                </a:lnTo>
                <a:lnTo>
                  <a:pt x="467664" y="133121"/>
                </a:lnTo>
                <a:lnTo>
                  <a:pt x="471046" y="116375"/>
                </a:lnTo>
                <a:lnTo>
                  <a:pt x="471187" y="116166"/>
                </a:lnTo>
                <a:lnTo>
                  <a:pt x="163626" y="116166"/>
                </a:lnTo>
                <a:lnTo>
                  <a:pt x="132231" y="55105"/>
                </a:lnTo>
                <a:lnTo>
                  <a:pt x="105438" y="22723"/>
                </a:lnTo>
                <a:lnTo>
                  <a:pt x="68554" y="8196"/>
                </a:lnTo>
                <a:lnTo>
                  <a:pt x="6883" y="698"/>
                </a:lnTo>
                <a:lnTo>
                  <a:pt x="6195" y="685"/>
                </a:lnTo>
                <a:lnTo>
                  <a:pt x="5600" y="571"/>
                </a:lnTo>
                <a:close/>
              </a:path>
              <a:path w="699769" h="318769">
                <a:moveTo>
                  <a:pt x="636320" y="90106"/>
                </a:moveTo>
                <a:lnTo>
                  <a:pt x="510717" y="90106"/>
                </a:lnTo>
                <a:lnTo>
                  <a:pt x="527502" y="93486"/>
                </a:lnTo>
                <a:lnTo>
                  <a:pt x="541197" y="102703"/>
                </a:lnTo>
                <a:lnTo>
                  <a:pt x="550426" y="116375"/>
                </a:lnTo>
                <a:lnTo>
                  <a:pt x="553808" y="133121"/>
                </a:lnTo>
                <a:lnTo>
                  <a:pt x="550426" y="149874"/>
                </a:lnTo>
                <a:lnTo>
                  <a:pt x="541197" y="163564"/>
                </a:lnTo>
                <a:lnTo>
                  <a:pt x="527502" y="172799"/>
                </a:lnTo>
                <a:lnTo>
                  <a:pt x="510717" y="176187"/>
                </a:lnTo>
                <a:lnTo>
                  <a:pt x="686760" y="176187"/>
                </a:lnTo>
                <a:lnTo>
                  <a:pt x="697674" y="162369"/>
                </a:lnTo>
                <a:lnTo>
                  <a:pt x="698487" y="161239"/>
                </a:lnTo>
                <a:lnTo>
                  <a:pt x="698804" y="160858"/>
                </a:lnTo>
                <a:lnTo>
                  <a:pt x="699147" y="159854"/>
                </a:lnTo>
                <a:lnTo>
                  <a:pt x="699147" y="158661"/>
                </a:lnTo>
                <a:lnTo>
                  <a:pt x="663029" y="115545"/>
                </a:lnTo>
                <a:lnTo>
                  <a:pt x="636320" y="90106"/>
                </a:lnTo>
                <a:close/>
              </a:path>
              <a:path w="699769" h="318769">
                <a:moveTo>
                  <a:pt x="428713" y="0"/>
                </a:moveTo>
                <a:lnTo>
                  <a:pt x="333260" y="18151"/>
                </a:lnTo>
                <a:lnTo>
                  <a:pt x="248140" y="58083"/>
                </a:lnTo>
                <a:lnTo>
                  <a:pt x="187035" y="98015"/>
                </a:lnTo>
                <a:lnTo>
                  <a:pt x="163626" y="116166"/>
                </a:lnTo>
                <a:lnTo>
                  <a:pt x="471187" y="116166"/>
                </a:lnTo>
                <a:lnTo>
                  <a:pt x="480271" y="102703"/>
                </a:lnTo>
                <a:lnTo>
                  <a:pt x="493955" y="93486"/>
                </a:lnTo>
                <a:lnTo>
                  <a:pt x="510717" y="90106"/>
                </a:lnTo>
                <a:lnTo>
                  <a:pt x="636320" y="90106"/>
                </a:lnTo>
                <a:lnTo>
                  <a:pt x="631414" y="85434"/>
                </a:lnTo>
                <a:lnTo>
                  <a:pt x="591359" y="54517"/>
                </a:lnTo>
                <a:lnTo>
                  <a:pt x="543679" y="27101"/>
                </a:lnTo>
                <a:lnTo>
                  <a:pt x="489192" y="7493"/>
                </a:lnTo>
                <a:lnTo>
                  <a:pt x="428713" y="0"/>
                </a:lnTo>
                <a:close/>
              </a:path>
            </a:pathLst>
          </a:custGeom>
          <a:solidFill>
            <a:srgbClr val="FFFFFF"/>
          </a:solidFill>
        </p:spPr>
        <p:txBody>
          <a:bodyPr wrap="square" lIns="0" tIns="0" rIns="0" bIns="0" rtlCol="0"/>
          <a:lstStyle/>
          <a:p>
            <a:endParaRPr dirty="0"/>
          </a:p>
        </p:txBody>
      </p:sp>
      <p:sp>
        <p:nvSpPr>
          <p:cNvPr id="10" name="object 10"/>
          <p:cNvSpPr/>
          <p:nvPr/>
        </p:nvSpPr>
        <p:spPr>
          <a:xfrm>
            <a:off x="566303" y="801733"/>
            <a:ext cx="695325" cy="85725"/>
          </a:xfrm>
          <a:custGeom>
            <a:avLst/>
            <a:gdLst/>
            <a:ahLst/>
            <a:cxnLst/>
            <a:rect l="l" t="t" r="r" b="b"/>
            <a:pathLst>
              <a:path w="695325" h="85725">
                <a:moveTo>
                  <a:pt x="4495" y="22072"/>
                </a:moveTo>
                <a:lnTo>
                  <a:pt x="1904" y="22072"/>
                </a:lnTo>
                <a:lnTo>
                  <a:pt x="0" y="23977"/>
                </a:lnTo>
                <a:lnTo>
                  <a:pt x="0" y="56934"/>
                </a:lnTo>
                <a:lnTo>
                  <a:pt x="457" y="58013"/>
                </a:lnTo>
                <a:lnTo>
                  <a:pt x="1231" y="58737"/>
                </a:lnTo>
                <a:lnTo>
                  <a:pt x="53168" y="85205"/>
                </a:lnTo>
                <a:lnTo>
                  <a:pt x="99183" y="81970"/>
                </a:lnTo>
                <a:lnTo>
                  <a:pt x="134773" y="64264"/>
                </a:lnTo>
                <a:lnTo>
                  <a:pt x="155435" y="47320"/>
                </a:lnTo>
                <a:lnTo>
                  <a:pt x="156083" y="46405"/>
                </a:lnTo>
                <a:lnTo>
                  <a:pt x="157251" y="45681"/>
                </a:lnTo>
                <a:lnTo>
                  <a:pt x="158013" y="45364"/>
                </a:lnTo>
                <a:lnTo>
                  <a:pt x="345680" y="45364"/>
                </a:lnTo>
                <a:lnTo>
                  <a:pt x="345973" y="45097"/>
                </a:lnTo>
                <a:lnTo>
                  <a:pt x="346468" y="44869"/>
                </a:lnTo>
                <a:lnTo>
                  <a:pt x="347002" y="44780"/>
                </a:lnTo>
                <a:lnTo>
                  <a:pt x="695198" y="44780"/>
                </a:lnTo>
                <a:lnTo>
                  <a:pt x="695198" y="38709"/>
                </a:lnTo>
                <a:lnTo>
                  <a:pt x="68029" y="38709"/>
                </a:lnTo>
                <a:lnTo>
                  <a:pt x="31448" y="32863"/>
                </a:lnTo>
                <a:lnTo>
                  <a:pt x="7213" y="23355"/>
                </a:lnTo>
                <a:lnTo>
                  <a:pt x="5714" y="22631"/>
                </a:lnTo>
                <a:lnTo>
                  <a:pt x="5041" y="22250"/>
                </a:lnTo>
                <a:lnTo>
                  <a:pt x="4724" y="22186"/>
                </a:lnTo>
                <a:lnTo>
                  <a:pt x="4495" y="22072"/>
                </a:lnTo>
                <a:close/>
              </a:path>
              <a:path w="695325" h="85725">
                <a:moveTo>
                  <a:pt x="695198" y="45364"/>
                </a:moveTo>
                <a:lnTo>
                  <a:pt x="537133" y="45364"/>
                </a:lnTo>
                <a:lnTo>
                  <a:pt x="537946" y="45681"/>
                </a:lnTo>
                <a:lnTo>
                  <a:pt x="538594" y="46126"/>
                </a:lnTo>
                <a:lnTo>
                  <a:pt x="539089" y="46405"/>
                </a:lnTo>
                <a:lnTo>
                  <a:pt x="539419" y="46862"/>
                </a:lnTo>
                <a:lnTo>
                  <a:pt x="539788" y="47320"/>
                </a:lnTo>
                <a:lnTo>
                  <a:pt x="560431" y="64264"/>
                </a:lnTo>
                <a:lnTo>
                  <a:pt x="595998" y="81970"/>
                </a:lnTo>
                <a:lnTo>
                  <a:pt x="642004" y="85205"/>
                </a:lnTo>
                <a:lnTo>
                  <a:pt x="693966" y="58737"/>
                </a:lnTo>
                <a:lnTo>
                  <a:pt x="694702" y="58013"/>
                </a:lnTo>
                <a:lnTo>
                  <a:pt x="695198" y="56934"/>
                </a:lnTo>
                <a:lnTo>
                  <a:pt x="695198" y="45364"/>
                </a:lnTo>
                <a:close/>
              </a:path>
              <a:path w="695325" h="85725">
                <a:moveTo>
                  <a:pt x="345680" y="45364"/>
                </a:moveTo>
                <a:lnTo>
                  <a:pt x="159981" y="45364"/>
                </a:lnTo>
                <a:lnTo>
                  <a:pt x="161023" y="45783"/>
                </a:lnTo>
                <a:lnTo>
                  <a:pt x="161939" y="46672"/>
                </a:lnTo>
                <a:lnTo>
                  <a:pt x="210109" y="77548"/>
                </a:lnTo>
                <a:lnTo>
                  <a:pt x="255809" y="84034"/>
                </a:lnTo>
                <a:lnTo>
                  <a:pt x="295659" y="75082"/>
                </a:lnTo>
                <a:lnTo>
                  <a:pt x="326268" y="59644"/>
                </a:lnTo>
                <a:lnTo>
                  <a:pt x="344246" y="46672"/>
                </a:lnTo>
                <a:lnTo>
                  <a:pt x="345680" y="45364"/>
                </a:lnTo>
                <a:close/>
              </a:path>
              <a:path w="695325" h="85725">
                <a:moveTo>
                  <a:pt x="695198" y="44780"/>
                </a:moveTo>
                <a:lnTo>
                  <a:pt x="348170" y="44780"/>
                </a:lnTo>
                <a:lnTo>
                  <a:pt x="348767" y="44869"/>
                </a:lnTo>
                <a:lnTo>
                  <a:pt x="349250" y="45097"/>
                </a:lnTo>
                <a:lnTo>
                  <a:pt x="350977" y="46672"/>
                </a:lnTo>
                <a:lnTo>
                  <a:pt x="368949" y="59644"/>
                </a:lnTo>
                <a:lnTo>
                  <a:pt x="399556" y="75082"/>
                </a:lnTo>
                <a:lnTo>
                  <a:pt x="439405" y="84034"/>
                </a:lnTo>
                <a:lnTo>
                  <a:pt x="485100" y="77548"/>
                </a:lnTo>
                <a:lnTo>
                  <a:pt x="533374" y="46570"/>
                </a:lnTo>
                <a:lnTo>
                  <a:pt x="534161" y="45783"/>
                </a:lnTo>
                <a:lnTo>
                  <a:pt x="535152" y="45364"/>
                </a:lnTo>
                <a:lnTo>
                  <a:pt x="695198" y="45364"/>
                </a:lnTo>
                <a:lnTo>
                  <a:pt x="695198" y="44780"/>
                </a:lnTo>
                <a:close/>
              </a:path>
              <a:path w="695325" h="85725">
                <a:moveTo>
                  <a:pt x="162699" y="0"/>
                </a:moveTo>
                <a:lnTo>
                  <a:pt x="161620" y="0"/>
                </a:lnTo>
                <a:lnTo>
                  <a:pt x="160928" y="190"/>
                </a:lnTo>
                <a:lnTo>
                  <a:pt x="160451" y="380"/>
                </a:lnTo>
                <a:lnTo>
                  <a:pt x="159892" y="1015"/>
                </a:lnTo>
                <a:lnTo>
                  <a:pt x="159245" y="1549"/>
                </a:lnTo>
                <a:lnTo>
                  <a:pt x="158648" y="2095"/>
                </a:lnTo>
                <a:lnTo>
                  <a:pt x="112060" y="31563"/>
                </a:lnTo>
                <a:lnTo>
                  <a:pt x="68029" y="38709"/>
                </a:lnTo>
                <a:lnTo>
                  <a:pt x="627154" y="38709"/>
                </a:lnTo>
                <a:lnTo>
                  <a:pt x="599711" y="34256"/>
                </a:lnTo>
                <a:lnTo>
                  <a:pt x="286602" y="34256"/>
                </a:lnTo>
                <a:lnTo>
                  <a:pt x="233294" y="33897"/>
                </a:lnTo>
                <a:lnTo>
                  <a:pt x="190618" y="17777"/>
                </a:lnTo>
                <a:lnTo>
                  <a:pt x="165628" y="1828"/>
                </a:lnTo>
                <a:lnTo>
                  <a:pt x="165148" y="1130"/>
                </a:lnTo>
                <a:lnTo>
                  <a:pt x="164465" y="558"/>
                </a:lnTo>
                <a:lnTo>
                  <a:pt x="163563" y="190"/>
                </a:lnTo>
                <a:lnTo>
                  <a:pt x="163131" y="114"/>
                </a:lnTo>
                <a:lnTo>
                  <a:pt x="162699" y="0"/>
                </a:lnTo>
                <a:close/>
              </a:path>
              <a:path w="695325" h="85725">
                <a:moveTo>
                  <a:pt x="693343" y="22072"/>
                </a:moveTo>
                <a:lnTo>
                  <a:pt x="690714" y="22072"/>
                </a:lnTo>
                <a:lnTo>
                  <a:pt x="690422" y="22186"/>
                </a:lnTo>
                <a:lnTo>
                  <a:pt x="690105" y="22250"/>
                </a:lnTo>
                <a:lnTo>
                  <a:pt x="689444" y="22631"/>
                </a:lnTo>
                <a:lnTo>
                  <a:pt x="687971" y="23355"/>
                </a:lnTo>
                <a:lnTo>
                  <a:pt x="663740" y="32863"/>
                </a:lnTo>
                <a:lnTo>
                  <a:pt x="627154" y="38709"/>
                </a:lnTo>
                <a:lnTo>
                  <a:pt x="695198" y="38709"/>
                </a:lnTo>
                <a:lnTo>
                  <a:pt x="695198" y="23977"/>
                </a:lnTo>
                <a:lnTo>
                  <a:pt x="693343" y="22072"/>
                </a:lnTo>
                <a:close/>
              </a:path>
              <a:path w="695325" h="85725">
                <a:moveTo>
                  <a:pt x="348767" y="558"/>
                </a:moveTo>
                <a:lnTo>
                  <a:pt x="346468" y="558"/>
                </a:lnTo>
                <a:lnTo>
                  <a:pt x="345350" y="1142"/>
                </a:lnTo>
                <a:lnTo>
                  <a:pt x="344612" y="1854"/>
                </a:lnTo>
                <a:lnTo>
                  <a:pt x="343471" y="2895"/>
                </a:lnTo>
                <a:lnTo>
                  <a:pt x="286602" y="34256"/>
                </a:lnTo>
                <a:lnTo>
                  <a:pt x="408591" y="34256"/>
                </a:lnTo>
                <a:lnTo>
                  <a:pt x="351713" y="2895"/>
                </a:lnTo>
                <a:lnTo>
                  <a:pt x="350621" y="1828"/>
                </a:lnTo>
                <a:lnTo>
                  <a:pt x="349834" y="1130"/>
                </a:lnTo>
                <a:lnTo>
                  <a:pt x="348767" y="558"/>
                </a:lnTo>
                <a:close/>
              </a:path>
              <a:path w="695325" h="85725">
                <a:moveTo>
                  <a:pt x="533615" y="0"/>
                </a:moveTo>
                <a:lnTo>
                  <a:pt x="532498" y="0"/>
                </a:lnTo>
                <a:lnTo>
                  <a:pt x="531660" y="190"/>
                </a:lnTo>
                <a:lnTo>
                  <a:pt x="530745" y="558"/>
                </a:lnTo>
                <a:lnTo>
                  <a:pt x="530009" y="1142"/>
                </a:lnTo>
                <a:lnTo>
                  <a:pt x="529513" y="1854"/>
                </a:lnTo>
                <a:lnTo>
                  <a:pt x="504540" y="17777"/>
                </a:lnTo>
                <a:lnTo>
                  <a:pt x="461883" y="33897"/>
                </a:lnTo>
                <a:lnTo>
                  <a:pt x="408591" y="34256"/>
                </a:lnTo>
                <a:lnTo>
                  <a:pt x="599711" y="34256"/>
                </a:lnTo>
                <a:lnTo>
                  <a:pt x="583115" y="31563"/>
                </a:lnTo>
                <a:lnTo>
                  <a:pt x="536524" y="2095"/>
                </a:lnTo>
                <a:lnTo>
                  <a:pt x="535330" y="1015"/>
                </a:lnTo>
                <a:lnTo>
                  <a:pt x="534733" y="380"/>
                </a:lnTo>
                <a:lnTo>
                  <a:pt x="534161" y="152"/>
                </a:lnTo>
                <a:lnTo>
                  <a:pt x="533615" y="0"/>
                </a:lnTo>
                <a:close/>
              </a:path>
            </a:pathLst>
          </a:custGeom>
          <a:solidFill>
            <a:srgbClr val="FFFFFF"/>
          </a:solidFill>
        </p:spPr>
        <p:txBody>
          <a:bodyPr wrap="square" lIns="0" tIns="0" rIns="0" bIns="0" rtlCol="0"/>
          <a:lstStyle/>
          <a:p>
            <a:endParaRPr dirty="0"/>
          </a:p>
        </p:txBody>
      </p:sp>
      <p:sp>
        <p:nvSpPr>
          <p:cNvPr id="11" name="object 11"/>
          <p:cNvSpPr/>
          <p:nvPr/>
        </p:nvSpPr>
        <p:spPr>
          <a:xfrm>
            <a:off x="566305" y="908526"/>
            <a:ext cx="695325" cy="85725"/>
          </a:xfrm>
          <a:custGeom>
            <a:avLst/>
            <a:gdLst/>
            <a:ahLst/>
            <a:cxnLst/>
            <a:rect l="l" t="t" r="r" b="b"/>
            <a:pathLst>
              <a:path w="695325" h="85725">
                <a:moveTo>
                  <a:pt x="4508" y="22110"/>
                </a:moveTo>
                <a:lnTo>
                  <a:pt x="1892" y="22110"/>
                </a:lnTo>
                <a:lnTo>
                  <a:pt x="0" y="23977"/>
                </a:lnTo>
                <a:lnTo>
                  <a:pt x="0" y="56972"/>
                </a:lnTo>
                <a:lnTo>
                  <a:pt x="457" y="57975"/>
                </a:lnTo>
                <a:lnTo>
                  <a:pt x="1219" y="58724"/>
                </a:lnTo>
                <a:lnTo>
                  <a:pt x="53163" y="85225"/>
                </a:lnTo>
                <a:lnTo>
                  <a:pt x="99182" y="81999"/>
                </a:lnTo>
                <a:lnTo>
                  <a:pt x="134773" y="64287"/>
                </a:lnTo>
                <a:lnTo>
                  <a:pt x="155435" y="47332"/>
                </a:lnTo>
                <a:lnTo>
                  <a:pt x="155778" y="46850"/>
                </a:lnTo>
                <a:lnTo>
                  <a:pt x="156083" y="46507"/>
                </a:lnTo>
                <a:lnTo>
                  <a:pt x="156552" y="46164"/>
                </a:lnTo>
                <a:lnTo>
                  <a:pt x="157251" y="45732"/>
                </a:lnTo>
                <a:lnTo>
                  <a:pt x="158013" y="45377"/>
                </a:lnTo>
                <a:lnTo>
                  <a:pt x="345667" y="45377"/>
                </a:lnTo>
                <a:lnTo>
                  <a:pt x="345973" y="45084"/>
                </a:lnTo>
                <a:lnTo>
                  <a:pt x="346468" y="44894"/>
                </a:lnTo>
                <a:lnTo>
                  <a:pt x="347002" y="44818"/>
                </a:lnTo>
                <a:lnTo>
                  <a:pt x="695210" y="44818"/>
                </a:lnTo>
                <a:lnTo>
                  <a:pt x="695210" y="38692"/>
                </a:lnTo>
                <a:lnTo>
                  <a:pt x="68021" y="38692"/>
                </a:lnTo>
                <a:lnTo>
                  <a:pt x="31441" y="32856"/>
                </a:lnTo>
                <a:lnTo>
                  <a:pt x="7200" y="23355"/>
                </a:lnTo>
                <a:lnTo>
                  <a:pt x="5715" y="22605"/>
                </a:lnTo>
                <a:lnTo>
                  <a:pt x="5041" y="22288"/>
                </a:lnTo>
                <a:lnTo>
                  <a:pt x="4711" y="22224"/>
                </a:lnTo>
                <a:lnTo>
                  <a:pt x="4508" y="22110"/>
                </a:lnTo>
                <a:close/>
              </a:path>
              <a:path w="695325" h="85725">
                <a:moveTo>
                  <a:pt x="695210" y="45377"/>
                </a:moveTo>
                <a:lnTo>
                  <a:pt x="537146" y="45377"/>
                </a:lnTo>
                <a:lnTo>
                  <a:pt x="537946" y="45732"/>
                </a:lnTo>
                <a:lnTo>
                  <a:pt x="539089" y="46507"/>
                </a:lnTo>
                <a:lnTo>
                  <a:pt x="539419" y="46850"/>
                </a:lnTo>
                <a:lnTo>
                  <a:pt x="539788" y="47332"/>
                </a:lnTo>
                <a:lnTo>
                  <a:pt x="560426" y="64287"/>
                </a:lnTo>
                <a:lnTo>
                  <a:pt x="595993" y="81999"/>
                </a:lnTo>
                <a:lnTo>
                  <a:pt x="642002" y="85225"/>
                </a:lnTo>
                <a:lnTo>
                  <a:pt x="693966" y="58724"/>
                </a:lnTo>
                <a:lnTo>
                  <a:pt x="694715" y="57975"/>
                </a:lnTo>
                <a:lnTo>
                  <a:pt x="695210" y="56972"/>
                </a:lnTo>
                <a:lnTo>
                  <a:pt x="695210" y="45377"/>
                </a:lnTo>
                <a:close/>
              </a:path>
              <a:path w="695325" h="85725">
                <a:moveTo>
                  <a:pt x="345667" y="45377"/>
                </a:moveTo>
                <a:lnTo>
                  <a:pt x="159981" y="45377"/>
                </a:lnTo>
                <a:lnTo>
                  <a:pt x="161023" y="45821"/>
                </a:lnTo>
                <a:lnTo>
                  <a:pt x="161950" y="46735"/>
                </a:lnTo>
                <a:lnTo>
                  <a:pt x="210099" y="77561"/>
                </a:lnTo>
                <a:lnTo>
                  <a:pt x="255798" y="84027"/>
                </a:lnTo>
                <a:lnTo>
                  <a:pt x="295652" y="75080"/>
                </a:lnTo>
                <a:lnTo>
                  <a:pt x="326266" y="59668"/>
                </a:lnTo>
                <a:lnTo>
                  <a:pt x="344246" y="46735"/>
                </a:lnTo>
                <a:lnTo>
                  <a:pt x="345667" y="45377"/>
                </a:lnTo>
                <a:close/>
              </a:path>
              <a:path w="695325" h="85725">
                <a:moveTo>
                  <a:pt x="695210" y="44818"/>
                </a:moveTo>
                <a:lnTo>
                  <a:pt x="348170" y="44818"/>
                </a:lnTo>
                <a:lnTo>
                  <a:pt x="348754" y="44894"/>
                </a:lnTo>
                <a:lnTo>
                  <a:pt x="349262" y="45084"/>
                </a:lnTo>
                <a:lnTo>
                  <a:pt x="350977" y="46735"/>
                </a:lnTo>
                <a:lnTo>
                  <a:pt x="368948" y="59668"/>
                </a:lnTo>
                <a:lnTo>
                  <a:pt x="399553" y="75080"/>
                </a:lnTo>
                <a:lnTo>
                  <a:pt x="439402" y="84027"/>
                </a:lnTo>
                <a:lnTo>
                  <a:pt x="485101" y="77561"/>
                </a:lnTo>
                <a:lnTo>
                  <a:pt x="533260" y="46735"/>
                </a:lnTo>
                <a:lnTo>
                  <a:pt x="534162" y="45821"/>
                </a:lnTo>
                <a:lnTo>
                  <a:pt x="535139" y="45377"/>
                </a:lnTo>
                <a:lnTo>
                  <a:pt x="695210" y="45377"/>
                </a:lnTo>
                <a:lnTo>
                  <a:pt x="695210" y="44818"/>
                </a:lnTo>
                <a:close/>
              </a:path>
              <a:path w="695325" h="85725">
                <a:moveTo>
                  <a:pt x="162674" y="0"/>
                </a:moveTo>
                <a:lnTo>
                  <a:pt x="161607" y="0"/>
                </a:lnTo>
                <a:lnTo>
                  <a:pt x="161023" y="101"/>
                </a:lnTo>
                <a:lnTo>
                  <a:pt x="160464" y="419"/>
                </a:lnTo>
                <a:lnTo>
                  <a:pt x="159750" y="1130"/>
                </a:lnTo>
                <a:lnTo>
                  <a:pt x="158635" y="2108"/>
                </a:lnTo>
                <a:lnTo>
                  <a:pt x="112049" y="31547"/>
                </a:lnTo>
                <a:lnTo>
                  <a:pt x="68021" y="38692"/>
                </a:lnTo>
                <a:lnTo>
                  <a:pt x="627148" y="38692"/>
                </a:lnTo>
                <a:lnTo>
                  <a:pt x="600026" y="34292"/>
                </a:lnTo>
                <a:lnTo>
                  <a:pt x="286589" y="34292"/>
                </a:lnTo>
                <a:lnTo>
                  <a:pt x="233283" y="33931"/>
                </a:lnTo>
                <a:lnTo>
                  <a:pt x="190611" y="17810"/>
                </a:lnTo>
                <a:lnTo>
                  <a:pt x="165646" y="1892"/>
                </a:lnTo>
                <a:lnTo>
                  <a:pt x="165163" y="1130"/>
                </a:lnTo>
                <a:lnTo>
                  <a:pt x="164452" y="546"/>
                </a:lnTo>
                <a:lnTo>
                  <a:pt x="163563" y="317"/>
                </a:lnTo>
                <a:lnTo>
                  <a:pt x="163131" y="101"/>
                </a:lnTo>
                <a:lnTo>
                  <a:pt x="162674" y="0"/>
                </a:lnTo>
                <a:close/>
              </a:path>
              <a:path w="695325" h="85725">
                <a:moveTo>
                  <a:pt x="693331" y="22110"/>
                </a:moveTo>
                <a:lnTo>
                  <a:pt x="690702" y="22110"/>
                </a:lnTo>
                <a:lnTo>
                  <a:pt x="690422" y="22224"/>
                </a:lnTo>
                <a:lnTo>
                  <a:pt x="690105" y="22288"/>
                </a:lnTo>
                <a:lnTo>
                  <a:pt x="687971" y="23355"/>
                </a:lnTo>
                <a:lnTo>
                  <a:pt x="663741" y="32856"/>
                </a:lnTo>
                <a:lnTo>
                  <a:pt x="627148" y="38692"/>
                </a:lnTo>
                <a:lnTo>
                  <a:pt x="695210" y="38692"/>
                </a:lnTo>
                <a:lnTo>
                  <a:pt x="695210" y="23977"/>
                </a:lnTo>
                <a:lnTo>
                  <a:pt x="693331" y="22110"/>
                </a:lnTo>
                <a:close/>
              </a:path>
              <a:path w="695325" h="85725">
                <a:moveTo>
                  <a:pt x="348754" y="647"/>
                </a:moveTo>
                <a:lnTo>
                  <a:pt x="346468" y="647"/>
                </a:lnTo>
                <a:lnTo>
                  <a:pt x="345363" y="1079"/>
                </a:lnTo>
                <a:lnTo>
                  <a:pt x="344560" y="1892"/>
                </a:lnTo>
                <a:lnTo>
                  <a:pt x="343458" y="2933"/>
                </a:lnTo>
                <a:lnTo>
                  <a:pt x="286589" y="34292"/>
                </a:lnTo>
                <a:lnTo>
                  <a:pt x="408593" y="34292"/>
                </a:lnTo>
                <a:lnTo>
                  <a:pt x="351713" y="2933"/>
                </a:lnTo>
                <a:lnTo>
                  <a:pt x="349834" y="1079"/>
                </a:lnTo>
                <a:lnTo>
                  <a:pt x="348754" y="647"/>
                </a:lnTo>
                <a:close/>
              </a:path>
              <a:path w="695325" h="85725">
                <a:moveTo>
                  <a:pt x="533615" y="0"/>
                </a:moveTo>
                <a:lnTo>
                  <a:pt x="532498" y="0"/>
                </a:lnTo>
                <a:lnTo>
                  <a:pt x="532041" y="101"/>
                </a:lnTo>
                <a:lnTo>
                  <a:pt x="531660" y="317"/>
                </a:lnTo>
                <a:lnTo>
                  <a:pt x="530733" y="546"/>
                </a:lnTo>
                <a:lnTo>
                  <a:pt x="530009" y="1130"/>
                </a:lnTo>
                <a:lnTo>
                  <a:pt x="529513" y="1892"/>
                </a:lnTo>
                <a:lnTo>
                  <a:pt x="504545" y="17810"/>
                </a:lnTo>
                <a:lnTo>
                  <a:pt x="461887" y="33931"/>
                </a:lnTo>
                <a:lnTo>
                  <a:pt x="408593" y="34292"/>
                </a:lnTo>
                <a:lnTo>
                  <a:pt x="600026" y="34292"/>
                </a:lnTo>
                <a:lnTo>
                  <a:pt x="583101" y="31547"/>
                </a:lnTo>
                <a:lnTo>
                  <a:pt x="536511" y="2108"/>
                </a:lnTo>
                <a:lnTo>
                  <a:pt x="534733" y="419"/>
                </a:lnTo>
                <a:lnTo>
                  <a:pt x="534162" y="101"/>
                </a:lnTo>
                <a:lnTo>
                  <a:pt x="533615" y="0"/>
                </a:lnTo>
                <a:close/>
              </a:path>
            </a:pathLst>
          </a:custGeom>
          <a:solidFill>
            <a:srgbClr val="FFFFFF"/>
          </a:solidFill>
        </p:spPr>
        <p:txBody>
          <a:bodyPr wrap="square" lIns="0" tIns="0" rIns="0" bIns="0" rtlCol="0"/>
          <a:lstStyle/>
          <a:p>
            <a:endParaRPr dirty="0"/>
          </a:p>
        </p:txBody>
      </p:sp>
      <p:sp>
        <p:nvSpPr>
          <p:cNvPr id="12" name="object 12"/>
          <p:cNvSpPr/>
          <p:nvPr/>
        </p:nvSpPr>
        <p:spPr>
          <a:xfrm>
            <a:off x="694241" y="395986"/>
            <a:ext cx="230940" cy="105744"/>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703135" y="552792"/>
            <a:ext cx="0" cy="106045"/>
          </a:xfrm>
          <a:custGeom>
            <a:avLst/>
            <a:gdLst/>
            <a:ahLst/>
            <a:cxnLst/>
            <a:rect l="l" t="t" r="r" b="b"/>
            <a:pathLst>
              <a:path h="106045">
                <a:moveTo>
                  <a:pt x="0" y="0"/>
                </a:moveTo>
                <a:lnTo>
                  <a:pt x="0" y="105740"/>
                </a:lnTo>
              </a:path>
            </a:pathLst>
          </a:custGeom>
          <a:ln w="17779">
            <a:solidFill>
              <a:srgbClr val="FFFFFF"/>
            </a:solidFill>
          </a:ln>
        </p:spPr>
        <p:txBody>
          <a:bodyPr wrap="square" lIns="0" tIns="0" rIns="0" bIns="0" rtlCol="0"/>
          <a:lstStyle/>
          <a:p>
            <a:endParaRPr dirty="0"/>
          </a:p>
        </p:txBody>
      </p:sp>
      <p:sp>
        <p:nvSpPr>
          <p:cNvPr id="14" name="object 14"/>
          <p:cNvSpPr/>
          <p:nvPr/>
        </p:nvSpPr>
        <p:spPr>
          <a:xfrm>
            <a:off x="748055" y="552787"/>
            <a:ext cx="276778" cy="105746"/>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8010"/>
            <a:ext cx="5849997" cy="6983996"/>
          </a:xfrm>
          <a:prstGeom prst="rect">
            <a:avLst/>
          </a:prstGeom>
          <a:blipFill>
            <a:blip r:embed="rId2" cstate="print"/>
            <a:stretch>
              <a:fillRect/>
            </a:stretch>
          </a:blipFill>
        </p:spPr>
        <p:txBody>
          <a:bodyPr wrap="square" lIns="0" tIns="0" rIns="0" bIns="0" rtlCol="0"/>
          <a:lstStyle/>
          <a:p>
            <a:endParaRPr lang="da-DK" dirty="0"/>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dirty="0"/>
          </a:p>
        </p:txBody>
      </p:sp>
      <p:sp>
        <p:nvSpPr>
          <p:cNvPr id="5" name="object 5"/>
          <p:cNvSpPr txBox="1"/>
          <p:nvPr/>
        </p:nvSpPr>
        <p:spPr>
          <a:xfrm>
            <a:off x="3065299" y="6626216"/>
            <a:ext cx="3640454" cy="320601"/>
          </a:xfrm>
          <a:prstGeom prst="rect">
            <a:avLst/>
          </a:prstGeom>
        </p:spPr>
        <p:txBody>
          <a:bodyPr vert="horz" wrap="square" lIns="0" tIns="12700" rIns="0" bIns="0" rtlCol="0">
            <a:spAutoFit/>
          </a:bodyPr>
          <a:lstStyle/>
          <a:p>
            <a:pPr marL="12700">
              <a:lnSpc>
                <a:spcPct val="100000"/>
              </a:lnSpc>
              <a:spcBef>
                <a:spcPts val="100"/>
              </a:spcBef>
            </a:pPr>
            <a:r>
              <a:rPr lang="da-DK" sz="2000" i="1" dirty="0">
                <a:solidFill>
                  <a:srgbClr val="FFFFFF"/>
                </a:solidFill>
                <a:latin typeface="Utopia Std"/>
                <a:cs typeface="Utopia Std"/>
              </a:rPr>
              <a:t> </a:t>
            </a:r>
            <a:r>
              <a:rPr lang="en-GB" sz="1600" i="1" dirty="0">
                <a:solidFill>
                  <a:srgbClr val="FFFFFF"/>
                </a:solidFill>
                <a:latin typeface="Utopia Std"/>
                <a:cs typeface="Utopia Std"/>
              </a:rPr>
              <a:t>Sustainability throughout our process</a:t>
            </a:r>
            <a:endParaRPr lang="en-GB" sz="1600" dirty="0">
              <a:latin typeface="Utopia Std"/>
              <a:cs typeface="Utopia Std"/>
            </a:endParaRPr>
          </a:p>
        </p:txBody>
      </p:sp>
      <p:sp>
        <p:nvSpPr>
          <p:cNvPr id="6" name="object 6"/>
          <p:cNvSpPr txBox="1"/>
          <p:nvPr/>
        </p:nvSpPr>
        <p:spPr>
          <a:xfrm>
            <a:off x="1787300" y="1929197"/>
            <a:ext cx="3876675" cy="3552254"/>
          </a:xfrm>
          <a:prstGeom prst="rect">
            <a:avLst/>
          </a:prstGeom>
        </p:spPr>
        <p:txBody>
          <a:bodyPr vert="horz" wrap="square" lIns="0" tIns="12700" rIns="0" bIns="0" rtlCol="0">
            <a:spAutoFit/>
          </a:bodyPr>
          <a:lstStyle/>
          <a:p>
            <a:pPr marL="11516" marR="12092" algn="ctr" defTabSz="829178"/>
            <a:r>
              <a:rPr lang="en-US" sz="2400" b="1" spc="5" dirty="0">
                <a:solidFill>
                  <a:srgbClr val="FFFFFF"/>
                </a:solidFill>
                <a:effectLst>
                  <a:outerShdw blurRad="38100" dist="38100" dir="2700000" algn="tl">
                    <a:srgbClr val="000000">
                      <a:alpha val="43137"/>
                    </a:srgbClr>
                  </a:outerShdw>
                </a:effectLst>
                <a:latin typeface="Utopia Std"/>
                <a:cs typeface="Utopia Std"/>
              </a:rPr>
              <a:t>Life in the countryside </a:t>
            </a:r>
          </a:p>
          <a:p>
            <a:pPr marL="11516" marR="12092" algn="ctr" defTabSz="829178">
              <a:lnSpc>
                <a:spcPct val="150000"/>
              </a:lnSpc>
            </a:pPr>
            <a:r>
              <a:rPr lang="en-US" sz="2000" spc="-9" dirty="0">
                <a:solidFill>
                  <a:srgbClr val="FFFFFF"/>
                </a:solidFill>
                <a:latin typeface="Utopia Std"/>
                <a:cs typeface="Utopia Std"/>
              </a:rPr>
              <a:t>Through our Global Gap certification, we have policies for managing uncultivated areas. The company endeavors to the greatest possible extent to take into account the game and nature in the production</a:t>
            </a:r>
            <a:r>
              <a:rPr lang="en-US" sz="2400" i="1" spc="-9" dirty="0">
                <a:solidFill>
                  <a:srgbClr val="FFFFFF"/>
                </a:solidFill>
                <a:latin typeface="Utopia Std"/>
                <a:cs typeface="Utopia Std"/>
              </a:rPr>
              <a:t>.</a:t>
            </a:r>
            <a:endParaRPr lang="en-US" sz="2400" dirty="0">
              <a:solidFill>
                <a:prstClr val="black"/>
              </a:solidFill>
              <a:latin typeface="Utopia Std"/>
              <a:cs typeface="Utopia Std"/>
            </a:endParaRPr>
          </a:p>
          <a:p>
            <a:pPr marL="12700" marR="13335">
              <a:lnSpc>
                <a:spcPct val="100000"/>
              </a:lnSpc>
            </a:pPr>
            <a:endParaRPr sz="2000" dirty="0">
              <a:latin typeface="Utopia Std"/>
              <a:cs typeface="Utopia St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197490"/>
          </a:xfrm>
          <a:prstGeom prst="rect">
            <a:avLst/>
          </a:prstGeom>
        </p:spPr>
        <p:txBody>
          <a:bodyPr vert="horz" wrap="square" lIns="0" tIns="12700" rIns="0" bIns="0" rtlCol="0">
            <a:spAutoFit/>
          </a:bodyPr>
          <a:lstStyle/>
          <a:p>
            <a:pPr marL="12700">
              <a:lnSpc>
                <a:spcPct val="100000"/>
              </a:lnSpc>
              <a:spcBef>
                <a:spcPts val="100"/>
              </a:spcBef>
            </a:pPr>
            <a:r>
              <a:rPr lang="en-US" sz="1200" b="1" spc="-5">
                <a:solidFill>
                  <a:srgbClr val="231F20"/>
                </a:solidFill>
                <a:latin typeface="Utopia Std"/>
                <a:cs typeface="Utopia Std"/>
              </a:rPr>
              <a:t>UN`S </a:t>
            </a:r>
            <a:r>
              <a:rPr lang="en-US" sz="1200" b="1">
                <a:solidFill>
                  <a:srgbClr val="231F20"/>
                </a:solidFill>
                <a:latin typeface="Utopia Std"/>
                <a:cs typeface="Utopia Std"/>
              </a:rPr>
              <a:t>17 WORLD GOALS FOR SUSTAINABLE DEVELOPMENT </a:t>
            </a:r>
            <a:endParaRPr lang="en-US" sz="1200" dirty="0">
              <a:latin typeface="Utopia Std"/>
              <a:cs typeface="Utopia Std"/>
            </a:endParaRPr>
          </a:p>
        </p:txBody>
      </p:sp>
      <p:sp>
        <p:nvSpPr>
          <p:cNvPr id="3" name="object 3"/>
          <p:cNvSpPr txBox="1"/>
          <p:nvPr/>
        </p:nvSpPr>
        <p:spPr>
          <a:xfrm>
            <a:off x="3992299" y="6692217"/>
            <a:ext cx="3429000" cy="330200"/>
          </a:xfrm>
          <a:prstGeom prst="rect">
            <a:avLst/>
          </a:prstGeom>
        </p:spPr>
        <p:txBody>
          <a:bodyPr vert="horz" wrap="square" lIns="0" tIns="12700" rIns="0" bIns="0" rtlCol="0">
            <a:spAutoFit/>
          </a:bodyPr>
          <a:lstStyle/>
          <a:p>
            <a:pPr marL="12700">
              <a:lnSpc>
                <a:spcPct val="100000"/>
              </a:lnSpc>
              <a:spcBef>
                <a:spcPts val="100"/>
              </a:spcBef>
            </a:pPr>
            <a:r>
              <a:rPr lang="en-GB" sz="2000" i="1" spc="-10" dirty="0">
                <a:solidFill>
                  <a:srgbClr val="115D49"/>
                </a:solidFill>
                <a:latin typeface="Utopia Std"/>
                <a:cs typeface="Utopia Std"/>
              </a:rPr>
              <a:t>We take sustainability seriously</a:t>
            </a:r>
            <a:endParaRPr lang="en-GB" sz="2000" dirty="0">
              <a:latin typeface="Utopia Std"/>
              <a:cs typeface="Utopia Std"/>
            </a:endParaRPr>
          </a:p>
        </p:txBody>
      </p:sp>
      <p:sp>
        <p:nvSpPr>
          <p:cNvPr id="4" name="object 4"/>
          <p:cNvSpPr txBox="1">
            <a:spLocks noGrp="1"/>
          </p:cNvSpPr>
          <p:nvPr>
            <p:ph type="title"/>
          </p:nvPr>
        </p:nvSpPr>
        <p:spPr>
          <a:xfrm>
            <a:off x="1829300" y="819275"/>
            <a:ext cx="3288800" cy="382156"/>
          </a:xfrm>
          <a:prstGeom prst="rect">
            <a:avLst/>
          </a:prstGeom>
        </p:spPr>
        <p:txBody>
          <a:bodyPr vert="horz" wrap="square" lIns="0" tIns="12700" rIns="0" bIns="0" rtlCol="0">
            <a:spAutoFit/>
          </a:bodyPr>
          <a:lstStyle/>
          <a:p>
            <a:pPr marL="12700">
              <a:lnSpc>
                <a:spcPct val="100000"/>
              </a:lnSpc>
              <a:spcBef>
                <a:spcPts val="100"/>
              </a:spcBef>
            </a:pPr>
            <a:r>
              <a:rPr lang="en-GB" dirty="0"/>
              <a:t>Life in the countryside</a:t>
            </a:r>
            <a:endParaRPr dirty="0"/>
          </a:p>
        </p:txBody>
      </p:sp>
      <p:sp>
        <p:nvSpPr>
          <p:cNvPr id="5" name="object 5"/>
          <p:cNvSpPr txBox="1"/>
          <p:nvPr/>
        </p:nvSpPr>
        <p:spPr>
          <a:xfrm>
            <a:off x="1829300" y="1527939"/>
            <a:ext cx="3865879" cy="751488"/>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rgbClr val="231F20"/>
                </a:solidFill>
                <a:latin typeface="Utopia Std"/>
                <a:cs typeface="Utopia Std"/>
              </a:rPr>
              <a:t>Goal</a:t>
            </a:r>
            <a:r>
              <a:rPr sz="1200" b="1" spc="-10" dirty="0">
                <a:solidFill>
                  <a:srgbClr val="231F20"/>
                </a:solidFill>
                <a:latin typeface="Utopia Std"/>
                <a:cs typeface="Utopia Std"/>
              </a:rPr>
              <a:t> </a:t>
            </a:r>
            <a:r>
              <a:rPr sz="1200" b="1" dirty="0">
                <a:solidFill>
                  <a:srgbClr val="231F20"/>
                </a:solidFill>
                <a:latin typeface="Utopia Std"/>
                <a:cs typeface="Utopia Std"/>
              </a:rPr>
              <a:t>15: </a:t>
            </a:r>
            <a:r>
              <a:rPr lang="en-GB" sz="1200" b="1" dirty="0">
                <a:solidFill>
                  <a:srgbClr val="231F20"/>
                </a:solidFill>
                <a:latin typeface="Utopia Std"/>
                <a:cs typeface="Utopia Std"/>
              </a:rPr>
              <a:t>Life in the countryside</a:t>
            </a:r>
            <a:endParaRPr sz="1200" dirty="0">
              <a:latin typeface="Utopia Std"/>
              <a:cs typeface="Utopia Std"/>
            </a:endParaRPr>
          </a:p>
          <a:p>
            <a:pPr marL="12700" marR="5080">
              <a:lnSpc>
                <a:spcPct val="100000"/>
              </a:lnSpc>
            </a:pPr>
            <a:r>
              <a:rPr lang="en-GB" sz="1200" spc="-5" dirty="0">
                <a:solidFill>
                  <a:srgbClr val="231F20"/>
                </a:solidFill>
                <a:latin typeface="Utopia Std"/>
                <a:cs typeface="Utopia Std"/>
              </a:rPr>
              <a:t>Protect, restore and support sustainable use of terrestrial ecosystems, combat desertification, halt soil depletion and biodiversity loss.</a:t>
            </a:r>
            <a:endParaRPr sz="1200" dirty="0">
              <a:latin typeface="Utopia Std"/>
              <a:cs typeface="Utopia Std"/>
            </a:endParaRPr>
          </a:p>
        </p:txBody>
      </p:sp>
      <p:sp>
        <p:nvSpPr>
          <p:cNvPr id="6" name="object 6"/>
          <p:cNvSpPr txBox="1"/>
          <p:nvPr/>
        </p:nvSpPr>
        <p:spPr>
          <a:xfrm>
            <a:off x="1829300" y="2442339"/>
            <a:ext cx="3936365" cy="751488"/>
          </a:xfrm>
          <a:prstGeom prst="rect">
            <a:avLst/>
          </a:prstGeom>
        </p:spPr>
        <p:txBody>
          <a:bodyPr vert="horz" wrap="square" lIns="0" tIns="12700" rIns="0" bIns="0" rtlCol="0">
            <a:spAutoFit/>
          </a:bodyPr>
          <a:lstStyle/>
          <a:p>
            <a:pPr marL="12700" marR="5080">
              <a:lnSpc>
                <a:spcPct val="100000"/>
              </a:lnSpc>
              <a:spcBef>
                <a:spcPts val="100"/>
              </a:spcBef>
            </a:pPr>
            <a:r>
              <a:rPr lang="en-GB"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dirty="0">
                <a:solidFill>
                  <a:srgbClr val="231F20"/>
                </a:solidFill>
                <a:latin typeface="Utopia Std"/>
                <a:cs typeface="Utopia Std"/>
              </a:rPr>
              <a:t>Through our </a:t>
            </a:r>
            <a:r>
              <a:rPr sz="1200" i="1" spc="-5" dirty="0">
                <a:solidFill>
                  <a:srgbClr val="231F20"/>
                </a:solidFill>
                <a:latin typeface="Utopia Std"/>
                <a:cs typeface="Utopia Std"/>
              </a:rPr>
              <a:t>Global</a:t>
            </a:r>
            <a:r>
              <a:rPr lang="en-GB" sz="1200" i="1" spc="-5" dirty="0">
                <a:solidFill>
                  <a:srgbClr val="231F20"/>
                </a:solidFill>
                <a:latin typeface="Utopia Std"/>
                <a:cs typeface="Utopia Std"/>
              </a:rPr>
              <a:t> </a:t>
            </a:r>
            <a:r>
              <a:rPr sz="1200" i="1" spc="-5" dirty="0">
                <a:solidFill>
                  <a:srgbClr val="231F20"/>
                </a:solidFill>
                <a:latin typeface="Utopia Std"/>
                <a:cs typeface="Utopia Std"/>
              </a:rPr>
              <a:t>Gap </a:t>
            </a:r>
            <a:r>
              <a:rPr lang="en-GB" sz="1200" i="1" spc="-5" dirty="0">
                <a:solidFill>
                  <a:srgbClr val="231F20"/>
                </a:solidFill>
                <a:latin typeface="Utopia Std"/>
                <a:cs typeface="Utopia Std"/>
              </a:rPr>
              <a:t>certification, we have policies of uncultivated areas. The company strives to, as far as possible, to take the greatest possible account of game and nature in connection with production.</a:t>
            </a:r>
            <a:endParaRPr sz="1200" dirty="0">
              <a:latin typeface="Utopia Std"/>
              <a:cs typeface="Utopia Std"/>
            </a:endParaRPr>
          </a:p>
        </p:txBody>
      </p:sp>
      <p:sp>
        <p:nvSpPr>
          <p:cNvPr id="7" name="object 7"/>
          <p:cNvSpPr txBox="1"/>
          <p:nvPr/>
        </p:nvSpPr>
        <p:spPr>
          <a:xfrm>
            <a:off x="6153802" y="1527939"/>
            <a:ext cx="2607310" cy="197490"/>
          </a:xfrm>
          <a:prstGeom prst="rect">
            <a:avLst/>
          </a:prstGeom>
        </p:spPr>
        <p:txBody>
          <a:bodyPr vert="horz" wrap="square" lIns="0" tIns="12700" rIns="0" bIns="0" rtlCol="0">
            <a:spAutoFit/>
          </a:bodyPr>
          <a:lstStyle/>
          <a:p>
            <a:pPr marL="12700">
              <a:lnSpc>
                <a:spcPct val="100000"/>
              </a:lnSpc>
              <a:spcBef>
                <a:spcPts val="100"/>
              </a:spcBef>
            </a:pPr>
            <a:r>
              <a:rPr lang="en-GB" sz="1200" b="1" spc="-5" dirty="0">
                <a:solidFill>
                  <a:srgbClr val="231F20"/>
                </a:solidFill>
                <a:latin typeface="Utopia Std"/>
                <a:cs typeface="Utopia Std"/>
              </a:rPr>
              <a:t>This is done by doing following:</a:t>
            </a:r>
            <a:endParaRPr sz="1200" dirty="0">
              <a:latin typeface="Utopia Std"/>
              <a:cs typeface="Utopia Std"/>
            </a:endParaRPr>
          </a:p>
        </p:txBody>
      </p:sp>
      <p:sp>
        <p:nvSpPr>
          <p:cNvPr id="8" name="object 8"/>
          <p:cNvSpPr txBox="1"/>
          <p:nvPr/>
        </p:nvSpPr>
        <p:spPr>
          <a:xfrm>
            <a:off x="6153802" y="1710819"/>
            <a:ext cx="3968115" cy="2598147"/>
          </a:xfrm>
          <a:prstGeom prst="rect">
            <a:avLst/>
          </a:prstGeom>
        </p:spPr>
        <p:txBody>
          <a:bodyPr vert="horz" wrap="square" lIns="0" tIns="12700" rIns="0" bIns="0" rtlCol="0">
            <a:spAutoFit/>
          </a:bodyPr>
          <a:lstStyle/>
          <a:p>
            <a:pPr marL="192405" marR="20955" indent="-179705">
              <a:lnSpc>
                <a:spcPct val="100000"/>
              </a:lnSpc>
              <a:spcBef>
                <a:spcPts val="100"/>
              </a:spcBef>
              <a:buClr>
                <a:srgbClr val="386B63"/>
              </a:buClr>
              <a:buChar char="•"/>
              <a:tabLst>
                <a:tab pos="193040" algn="l"/>
              </a:tabLst>
            </a:pPr>
            <a:r>
              <a:rPr lang="en-GB" sz="1200" spc="-10" dirty="0">
                <a:solidFill>
                  <a:srgbClr val="231F20"/>
                </a:solidFill>
                <a:latin typeface="Utopia Std"/>
                <a:cs typeface="Utopia Std"/>
              </a:rPr>
              <a:t>Nature is sought to be utilized so that nature does not disappear or deteriorate significantly. The utilization of the areas is based on moral and ethical ideas.</a:t>
            </a:r>
            <a:endParaRPr sz="1200" dirty="0">
              <a:latin typeface="Utopia Std"/>
              <a:cs typeface="Utopia Std"/>
            </a:endParaRPr>
          </a:p>
          <a:p>
            <a:pPr marL="192405" marR="5080" indent="-179705">
              <a:lnSpc>
                <a:spcPct val="100000"/>
              </a:lnSpc>
              <a:buClr>
                <a:srgbClr val="386B63"/>
              </a:buClr>
              <a:buChar char="•"/>
              <a:tabLst>
                <a:tab pos="193040" algn="l"/>
              </a:tabLst>
            </a:pPr>
            <a:r>
              <a:rPr lang="en-GB" sz="1200" spc="-5" dirty="0">
                <a:solidFill>
                  <a:srgbClr val="231F20"/>
                </a:solidFill>
                <a:latin typeface="Utopia Std"/>
                <a:cs typeface="Utopia Std"/>
              </a:rPr>
              <a:t>The field planning is sought to be carried out with the greatest possible consideration for the species associated with the open cultivated land, so that their chances  of survival are ensured.</a:t>
            </a:r>
            <a:endParaRPr sz="1200" dirty="0">
              <a:latin typeface="Utopia Std"/>
              <a:cs typeface="Utopia Std"/>
            </a:endParaRPr>
          </a:p>
          <a:p>
            <a:pPr marL="192405" marR="19050" indent="-179705">
              <a:lnSpc>
                <a:spcPct val="100000"/>
              </a:lnSpc>
              <a:buClr>
                <a:srgbClr val="386B63"/>
              </a:buClr>
              <a:buChar char="•"/>
              <a:tabLst>
                <a:tab pos="193040" algn="l"/>
              </a:tabLst>
            </a:pPr>
            <a:r>
              <a:rPr lang="en-GB" sz="1200" spc="-10" dirty="0">
                <a:solidFill>
                  <a:srgbClr val="231F20"/>
                </a:solidFill>
                <a:latin typeface="Utopia Std"/>
                <a:cs typeface="Utopia Std"/>
              </a:rPr>
              <a:t>Uncultivated field corners, field boundaries, ditches, hedges, water holes, as well as soil and rock dikes are sought to be maintained as habitats for the fields animals and plants, and efforts are made to avoid excessive impacts from operations.</a:t>
            </a:r>
            <a:endParaRPr sz="1200" dirty="0">
              <a:latin typeface="Utopia Std"/>
              <a:cs typeface="Utopia Std"/>
            </a:endParaRPr>
          </a:p>
          <a:p>
            <a:pPr marL="192405" marR="88265" indent="-179705">
              <a:lnSpc>
                <a:spcPct val="100000"/>
              </a:lnSpc>
              <a:buClr>
                <a:srgbClr val="386B63"/>
              </a:buClr>
              <a:buChar char="•"/>
              <a:tabLst>
                <a:tab pos="193040" algn="l"/>
              </a:tabLst>
            </a:pPr>
            <a:r>
              <a:rPr lang="en-GB" sz="1200" dirty="0">
                <a:solidFill>
                  <a:srgbClr val="231F20"/>
                </a:solidFill>
                <a:latin typeface="Utopia Std"/>
                <a:cs typeface="Utopia Std"/>
              </a:rPr>
              <a:t>Windbreaks has been established and these are taken into account as much as possible in relation to the drift of pesticides.</a:t>
            </a:r>
            <a:endParaRPr sz="1200" dirty="0">
              <a:latin typeface="Utopia Std"/>
              <a:cs typeface="Utopia Std"/>
            </a:endParaRPr>
          </a:p>
        </p:txBody>
      </p:sp>
      <p:sp>
        <p:nvSpPr>
          <p:cNvPr id="9" name="object 9"/>
          <p:cNvSpPr txBox="1"/>
          <p:nvPr/>
        </p:nvSpPr>
        <p:spPr>
          <a:xfrm>
            <a:off x="6153802" y="4308965"/>
            <a:ext cx="3538203" cy="751488"/>
          </a:xfrm>
          <a:prstGeom prst="rect">
            <a:avLst/>
          </a:prstGeom>
        </p:spPr>
        <p:txBody>
          <a:bodyPr vert="horz" wrap="square" lIns="0" tIns="12700" rIns="0" bIns="0" rtlCol="0">
            <a:spAutoFit/>
          </a:bodyPr>
          <a:lstStyle/>
          <a:p>
            <a:pPr marL="12700">
              <a:lnSpc>
                <a:spcPct val="100000"/>
              </a:lnSpc>
              <a:spcBef>
                <a:spcPts val="100"/>
              </a:spcBef>
            </a:pPr>
            <a:r>
              <a:rPr lang="en-GB" sz="1200" b="1" spc="-5" dirty="0">
                <a:solidFill>
                  <a:srgbClr val="231F20"/>
                </a:solidFill>
                <a:latin typeface="Utopia Std"/>
                <a:cs typeface="Utopia Std"/>
              </a:rPr>
              <a:t>Retention of wetlands</a:t>
            </a:r>
            <a:endParaRPr sz="1200" dirty="0">
              <a:latin typeface="Utopia Std"/>
              <a:cs typeface="Utopia Std"/>
            </a:endParaRPr>
          </a:p>
          <a:p>
            <a:pPr marL="192405" indent="-179705">
              <a:lnSpc>
                <a:spcPct val="100000"/>
              </a:lnSpc>
              <a:buClr>
                <a:srgbClr val="386B63"/>
              </a:buClr>
              <a:buChar char="•"/>
              <a:tabLst>
                <a:tab pos="193040" algn="l"/>
              </a:tabLst>
            </a:pPr>
            <a:r>
              <a:rPr lang="en-GB" sz="1200" dirty="0">
                <a:solidFill>
                  <a:srgbClr val="231F20"/>
                </a:solidFill>
                <a:latin typeface="Utopia Std"/>
                <a:cs typeface="Utopia Std"/>
              </a:rPr>
              <a:t>Birds and owl boxes are set up.</a:t>
            </a:r>
            <a:endParaRPr sz="1200" dirty="0">
              <a:latin typeface="Utopia Std"/>
              <a:cs typeface="Utopia Std"/>
            </a:endParaRPr>
          </a:p>
          <a:p>
            <a:pPr marL="192405" marR="5080" indent="-179705">
              <a:lnSpc>
                <a:spcPct val="100000"/>
              </a:lnSpc>
              <a:buClr>
                <a:srgbClr val="386B63"/>
              </a:buClr>
              <a:buChar char="•"/>
              <a:tabLst>
                <a:tab pos="193040" algn="l"/>
              </a:tabLst>
            </a:pPr>
            <a:r>
              <a:rPr lang="en-GB" sz="1200" spc="-5" dirty="0">
                <a:solidFill>
                  <a:srgbClr val="231F20"/>
                </a:solidFill>
                <a:latin typeface="Utopia Std"/>
                <a:cs typeface="Utopia Std"/>
              </a:rPr>
              <a:t>We protect habitats for plants and animals and seek to improve their conditions.</a:t>
            </a:r>
            <a:r>
              <a:rPr sz="1200" spc="-5" dirty="0">
                <a:solidFill>
                  <a:srgbClr val="231F20"/>
                </a:solidFill>
                <a:latin typeface="Utopia Std"/>
                <a:cs typeface="Utopia Std"/>
              </a:rPr>
              <a:t>V</a:t>
            </a:r>
            <a:endParaRPr sz="1200" dirty="0">
              <a:latin typeface="Utopia Std"/>
              <a:cs typeface="Utopia Std"/>
            </a:endParaRPr>
          </a:p>
        </p:txBody>
      </p:sp>
      <p:sp>
        <p:nvSpPr>
          <p:cNvPr id="10" name="object 10"/>
          <p:cNvSpPr/>
          <p:nvPr/>
        </p:nvSpPr>
        <p:spPr>
          <a:xfrm>
            <a:off x="5986576" y="1582093"/>
            <a:ext cx="0" cy="3242310"/>
          </a:xfrm>
          <a:custGeom>
            <a:avLst/>
            <a:gdLst/>
            <a:ahLst/>
            <a:cxnLst/>
            <a:rect l="l" t="t" r="r" b="b"/>
            <a:pathLst>
              <a:path h="3242310">
                <a:moveTo>
                  <a:pt x="0" y="0"/>
                </a:moveTo>
                <a:lnTo>
                  <a:pt x="0" y="3241916"/>
                </a:lnTo>
              </a:path>
            </a:pathLst>
          </a:custGeom>
          <a:ln w="12700">
            <a:solidFill>
              <a:srgbClr val="115D49"/>
            </a:solidFill>
          </a:ln>
        </p:spPr>
        <p:txBody>
          <a:bodyPr wrap="square" lIns="0" tIns="0" rIns="0" bIns="0" rtlCol="0"/>
          <a:lstStyle/>
          <a:p>
            <a:endParaRPr/>
          </a:p>
        </p:txBody>
      </p:sp>
      <p:sp>
        <p:nvSpPr>
          <p:cNvPr id="11" name="object 11"/>
          <p:cNvSpPr/>
          <p:nvPr/>
        </p:nvSpPr>
        <p:spPr>
          <a:xfrm>
            <a:off x="287997" y="288010"/>
            <a:ext cx="1294130" cy="1294130"/>
          </a:xfrm>
          <a:custGeom>
            <a:avLst/>
            <a:gdLst/>
            <a:ahLst/>
            <a:cxnLst/>
            <a:rect l="l" t="t" r="r" b="b"/>
            <a:pathLst>
              <a:path w="1294130" h="1294130">
                <a:moveTo>
                  <a:pt x="1294015" y="1294066"/>
                </a:moveTo>
                <a:lnTo>
                  <a:pt x="0" y="1294066"/>
                </a:lnTo>
                <a:lnTo>
                  <a:pt x="0" y="0"/>
                </a:lnTo>
                <a:lnTo>
                  <a:pt x="1294015" y="0"/>
                </a:lnTo>
                <a:lnTo>
                  <a:pt x="1294015" y="1294066"/>
                </a:lnTo>
                <a:close/>
              </a:path>
            </a:pathLst>
          </a:custGeom>
          <a:solidFill>
            <a:srgbClr val="00AA54"/>
          </a:solidFill>
        </p:spPr>
        <p:txBody>
          <a:bodyPr wrap="square" lIns="0" tIns="0" rIns="0" bIns="0" rtlCol="0"/>
          <a:lstStyle/>
          <a:p>
            <a:endParaRPr/>
          </a:p>
        </p:txBody>
      </p:sp>
      <p:sp>
        <p:nvSpPr>
          <p:cNvPr id="12" name="object 12"/>
          <p:cNvSpPr/>
          <p:nvPr/>
        </p:nvSpPr>
        <p:spPr>
          <a:xfrm>
            <a:off x="382751" y="396321"/>
            <a:ext cx="75565" cy="260985"/>
          </a:xfrm>
          <a:custGeom>
            <a:avLst/>
            <a:gdLst/>
            <a:ahLst/>
            <a:cxnLst/>
            <a:rect l="l" t="t" r="r" b="b"/>
            <a:pathLst>
              <a:path w="75565" h="260984">
                <a:moveTo>
                  <a:pt x="75412" y="61201"/>
                </a:moveTo>
                <a:lnTo>
                  <a:pt x="31559" y="61201"/>
                </a:lnTo>
                <a:lnTo>
                  <a:pt x="31559" y="260921"/>
                </a:lnTo>
                <a:lnTo>
                  <a:pt x="75412" y="260921"/>
                </a:lnTo>
                <a:lnTo>
                  <a:pt x="75412" y="61201"/>
                </a:lnTo>
                <a:close/>
              </a:path>
              <a:path w="75565" h="260984">
                <a:moveTo>
                  <a:pt x="75412" y="0"/>
                </a:moveTo>
                <a:lnTo>
                  <a:pt x="40398" y="0"/>
                </a:lnTo>
                <a:lnTo>
                  <a:pt x="0" y="47345"/>
                </a:lnTo>
                <a:lnTo>
                  <a:pt x="0" y="93141"/>
                </a:lnTo>
                <a:lnTo>
                  <a:pt x="381" y="93141"/>
                </a:lnTo>
                <a:lnTo>
                  <a:pt x="31165" y="61201"/>
                </a:lnTo>
                <a:lnTo>
                  <a:pt x="75412" y="61201"/>
                </a:lnTo>
                <a:lnTo>
                  <a:pt x="75412" y="0"/>
                </a:lnTo>
                <a:close/>
              </a:path>
            </a:pathLst>
          </a:custGeom>
          <a:solidFill>
            <a:srgbClr val="FFFFFF"/>
          </a:solidFill>
        </p:spPr>
        <p:txBody>
          <a:bodyPr wrap="square" lIns="0" tIns="0" rIns="0" bIns="0" rtlCol="0"/>
          <a:lstStyle/>
          <a:p>
            <a:endParaRPr/>
          </a:p>
        </p:txBody>
      </p:sp>
      <p:sp>
        <p:nvSpPr>
          <p:cNvPr id="13" name="object 13"/>
          <p:cNvSpPr/>
          <p:nvPr/>
        </p:nvSpPr>
        <p:spPr>
          <a:xfrm>
            <a:off x="484337" y="396335"/>
            <a:ext cx="123189" cy="264160"/>
          </a:xfrm>
          <a:custGeom>
            <a:avLst/>
            <a:gdLst/>
            <a:ahLst/>
            <a:cxnLst/>
            <a:rect l="l" t="t" r="r" b="b"/>
            <a:pathLst>
              <a:path w="123190" h="264159">
                <a:moveTo>
                  <a:pt x="40043" y="169329"/>
                </a:moveTo>
                <a:lnTo>
                  <a:pt x="0" y="169329"/>
                </a:lnTo>
                <a:lnTo>
                  <a:pt x="0" y="198970"/>
                </a:lnTo>
                <a:lnTo>
                  <a:pt x="3163" y="225847"/>
                </a:lnTo>
                <a:lnTo>
                  <a:pt x="13471" y="246341"/>
                </a:lnTo>
                <a:lnTo>
                  <a:pt x="32146" y="259407"/>
                </a:lnTo>
                <a:lnTo>
                  <a:pt x="60413" y="263994"/>
                </a:lnTo>
                <a:lnTo>
                  <a:pt x="88827" y="259760"/>
                </a:lnTo>
                <a:lnTo>
                  <a:pt x="108183" y="247732"/>
                </a:lnTo>
                <a:lnTo>
                  <a:pt x="119240" y="228922"/>
                </a:lnTo>
                <a:lnTo>
                  <a:pt x="119454" y="227431"/>
                </a:lnTo>
                <a:lnTo>
                  <a:pt x="60413" y="227431"/>
                </a:lnTo>
                <a:lnTo>
                  <a:pt x="50903" y="225627"/>
                </a:lnTo>
                <a:lnTo>
                  <a:pt x="44603" y="220503"/>
                </a:lnTo>
                <a:lnTo>
                  <a:pt x="41116" y="212494"/>
                </a:lnTo>
                <a:lnTo>
                  <a:pt x="40043" y="202031"/>
                </a:lnTo>
                <a:lnTo>
                  <a:pt x="40043" y="169329"/>
                </a:lnTo>
                <a:close/>
              </a:path>
              <a:path w="123190" h="264159">
                <a:moveTo>
                  <a:pt x="119545" y="117373"/>
                </a:moveTo>
                <a:lnTo>
                  <a:pt x="60020" y="117373"/>
                </a:lnTo>
                <a:lnTo>
                  <a:pt x="68655" y="119040"/>
                </a:lnTo>
                <a:lnTo>
                  <a:pt x="74515" y="123775"/>
                </a:lnTo>
                <a:lnTo>
                  <a:pt x="77849" y="131180"/>
                </a:lnTo>
                <a:lnTo>
                  <a:pt x="78862" y="140461"/>
                </a:lnTo>
                <a:lnTo>
                  <a:pt x="78865" y="204342"/>
                </a:lnTo>
                <a:lnTo>
                  <a:pt x="77910" y="213469"/>
                </a:lnTo>
                <a:lnTo>
                  <a:pt x="74712" y="220887"/>
                </a:lnTo>
                <a:lnTo>
                  <a:pt x="68987" y="225711"/>
                </a:lnTo>
                <a:lnTo>
                  <a:pt x="60413" y="227431"/>
                </a:lnTo>
                <a:lnTo>
                  <a:pt x="119454" y="227431"/>
                </a:lnTo>
                <a:lnTo>
                  <a:pt x="122758" y="204342"/>
                </a:lnTo>
                <a:lnTo>
                  <a:pt x="122758" y="140461"/>
                </a:lnTo>
                <a:lnTo>
                  <a:pt x="119545" y="117373"/>
                </a:lnTo>
                <a:close/>
              </a:path>
              <a:path w="123190" h="264159">
                <a:moveTo>
                  <a:pt x="116217" y="0"/>
                </a:moveTo>
                <a:lnTo>
                  <a:pt x="787" y="0"/>
                </a:lnTo>
                <a:lnTo>
                  <a:pt x="787" y="147015"/>
                </a:lnTo>
                <a:lnTo>
                  <a:pt x="40779" y="147015"/>
                </a:lnTo>
                <a:lnTo>
                  <a:pt x="40874" y="140461"/>
                </a:lnTo>
                <a:lnTo>
                  <a:pt x="42055" y="131009"/>
                </a:lnTo>
                <a:lnTo>
                  <a:pt x="45785" y="123531"/>
                </a:lnTo>
                <a:lnTo>
                  <a:pt x="51822" y="118937"/>
                </a:lnTo>
                <a:lnTo>
                  <a:pt x="60020" y="117373"/>
                </a:lnTo>
                <a:lnTo>
                  <a:pt x="119545" y="117373"/>
                </a:lnTo>
                <a:lnTo>
                  <a:pt x="119085" y="114067"/>
                </a:lnTo>
                <a:lnTo>
                  <a:pt x="111802" y="100812"/>
                </a:lnTo>
                <a:lnTo>
                  <a:pt x="40779" y="100812"/>
                </a:lnTo>
                <a:lnTo>
                  <a:pt x="40779" y="35775"/>
                </a:lnTo>
                <a:lnTo>
                  <a:pt x="116217" y="35775"/>
                </a:lnTo>
                <a:lnTo>
                  <a:pt x="116217" y="0"/>
                </a:lnTo>
                <a:close/>
              </a:path>
              <a:path w="123190" h="264159">
                <a:moveTo>
                  <a:pt x="78117" y="82740"/>
                </a:moveTo>
                <a:lnTo>
                  <a:pt x="66019" y="83885"/>
                </a:lnTo>
                <a:lnTo>
                  <a:pt x="55759" y="87299"/>
                </a:lnTo>
                <a:lnTo>
                  <a:pt x="47442" y="92952"/>
                </a:lnTo>
                <a:lnTo>
                  <a:pt x="41173" y="100812"/>
                </a:lnTo>
                <a:lnTo>
                  <a:pt x="111802" y="100812"/>
                </a:lnTo>
                <a:lnTo>
                  <a:pt x="109243" y="96156"/>
                </a:lnTo>
                <a:lnTo>
                  <a:pt x="94999" y="85967"/>
                </a:lnTo>
                <a:lnTo>
                  <a:pt x="78117" y="82740"/>
                </a:lnTo>
                <a:close/>
              </a:path>
            </a:pathLst>
          </a:custGeom>
          <a:solidFill>
            <a:srgbClr val="FFFFFF"/>
          </a:solidFill>
        </p:spPr>
        <p:txBody>
          <a:bodyPr wrap="square" lIns="0" tIns="0" rIns="0" bIns="0" rtlCol="0"/>
          <a:lstStyle/>
          <a:p>
            <a:endParaRPr/>
          </a:p>
        </p:txBody>
      </p:sp>
      <p:sp>
        <p:nvSpPr>
          <p:cNvPr id="14" name="object 14"/>
          <p:cNvSpPr/>
          <p:nvPr/>
        </p:nvSpPr>
        <p:spPr>
          <a:xfrm>
            <a:off x="782863" y="1162951"/>
            <a:ext cx="44450" cy="100330"/>
          </a:xfrm>
          <a:custGeom>
            <a:avLst/>
            <a:gdLst/>
            <a:ahLst/>
            <a:cxnLst/>
            <a:rect l="l" t="t" r="r" b="b"/>
            <a:pathLst>
              <a:path w="44450" h="100330">
                <a:moveTo>
                  <a:pt x="42570" y="0"/>
                </a:moveTo>
                <a:lnTo>
                  <a:pt x="1282" y="0"/>
                </a:lnTo>
                <a:lnTo>
                  <a:pt x="0" y="1282"/>
                </a:lnTo>
                <a:lnTo>
                  <a:pt x="0" y="98691"/>
                </a:lnTo>
                <a:lnTo>
                  <a:pt x="1282" y="99949"/>
                </a:lnTo>
                <a:lnTo>
                  <a:pt x="42570" y="99949"/>
                </a:lnTo>
                <a:lnTo>
                  <a:pt x="43840" y="98691"/>
                </a:lnTo>
                <a:lnTo>
                  <a:pt x="43840" y="1282"/>
                </a:lnTo>
                <a:lnTo>
                  <a:pt x="42570" y="0"/>
                </a:lnTo>
                <a:close/>
              </a:path>
            </a:pathLst>
          </a:custGeom>
          <a:solidFill>
            <a:srgbClr val="FFFFFF"/>
          </a:solidFill>
        </p:spPr>
        <p:txBody>
          <a:bodyPr wrap="square" lIns="0" tIns="0" rIns="0" bIns="0" rtlCol="0"/>
          <a:lstStyle/>
          <a:p>
            <a:endParaRPr/>
          </a:p>
        </p:txBody>
      </p:sp>
      <p:sp>
        <p:nvSpPr>
          <p:cNvPr id="15" name="object 15"/>
          <p:cNvSpPr/>
          <p:nvPr/>
        </p:nvSpPr>
        <p:spPr>
          <a:xfrm>
            <a:off x="611356" y="1325455"/>
            <a:ext cx="634365" cy="0"/>
          </a:xfrm>
          <a:custGeom>
            <a:avLst/>
            <a:gdLst/>
            <a:ahLst/>
            <a:cxnLst/>
            <a:rect l="l" t="t" r="r" b="b"/>
            <a:pathLst>
              <a:path w="634365">
                <a:moveTo>
                  <a:pt x="0" y="0"/>
                </a:moveTo>
                <a:lnTo>
                  <a:pt x="634136" y="0"/>
                </a:lnTo>
              </a:path>
            </a:pathLst>
          </a:custGeom>
          <a:ln w="44183">
            <a:solidFill>
              <a:srgbClr val="FFFFFF"/>
            </a:solidFill>
          </a:ln>
        </p:spPr>
        <p:txBody>
          <a:bodyPr wrap="square" lIns="0" tIns="0" rIns="0" bIns="0" rtlCol="0"/>
          <a:lstStyle/>
          <a:p>
            <a:endParaRPr/>
          </a:p>
        </p:txBody>
      </p:sp>
      <p:sp>
        <p:nvSpPr>
          <p:cNvPr id="16" name="object 16"/>
          <p:cNvSpPr/>
          <p:nvPr/>
        </p:nvSpPr>
        <p:spPr>
          <a:xfrm>
            <a:off x="611356" y="1401793"/>
            <a:ext cx="634365" cy="0"/>
          </a:xfrm>
          <a:custGeom>
            <a:avLst/>
            <a:gdLst/>
            <a:ahLst/>
            <a:cxnLst/>
            <a:rect l="l" t="t" r="r" b="b"/>
            <a:pathLst>
              <a:path w="634365">
                <a:moveTo>
                  <a:pt x="0" y="0"/>
                </a:moveTo>
                <a:lnTo>
                  <a:pt x="634136" y="0"/>
                </a:lnTo>
              </a:path>
            </a:pathLst>
          </a:custGeom>
          <a:ln w="44183">
            <a:solidFill>
              <a:srgbClr val="FFFFFF"/>
            </a:solidFill>
          </a:ln>
        </p:spPr>
        <p:txBody>
          <a:bodyPr wrap="square" lIns="0" tIns="0" rIns="0" bIns="0" rtlCol="0"/>
          <a:lstStyle/>
          <a:p>
            <a:endParaRPr/>
          </a:p>
        </p:txBody>
      </p:sp>
      <p:sp>
        <p:nvSpPr>
          <p:cNvPr id="17" name="object 17"/>
          <p:cNvSpPr/>
          <p:nvPr/>
        </p:nvSpPr>
        <p:spPr>
          <a:xfrm>
            <a:off x="1016532" y="1038136"/>
            <a:ext cx="213995" cy="57150"/>
          </a:xfrm>
          <a:custGeom>
            <a:avLst/>
            <a:gdLst/>
            <a:ahLst/>
            <a:cxnLst/>
            <a:rect l="l" t="t" r="r" b="b"/>
            <a:pathLst>
              <a:path w="213994" h="57150">
                <a:moveTo>
                  <a:pt x="177164" y="26631"/>
                </a:moveTo>
                <a:lnTo>
                  <a:pt x="35712" y="26631"/>
                </a:lnTo>
                <a:lnTo>
                  <a:pt x="47892" y="27558"/>
                </a:lnTo>
                <a:lnTo>
                  <a:pt x="63612" y="31369"/>
                </a:lnTo>
                <a:lnTo>
                  <a:pt x="81571" y="39603"/>
                </a:lnTo>
                <a:lnTo>
                  <a:pt x="100499" y="53809"/>
                </a:lnTo>
                <a:lnTo>
                  <a:pt x="101041" y="54292"/>
                </a:lnTo>
                <a:lnTo>
                  <a:pt x="102463" y="55753"/>
                </a:lnTo>
                <a:lnTo>
                  <a:pt x="104419" y="56565"/>
                </a:lnTo>
                <a:lnTo>
                  <a:pt x="108483" y="56565"/>
                </a:lnTo>
                <a:lnTo>
                  <a:pt x="110528" y="55740"/>
                </a:lnTo>
                <a:lnTo>
                  <a:pt x="112382" y="53771"/>
                </a:lnTo>
                <a:lnTo>
                  <a:pt x="131346" y="39587"/>
                </a:lnTo>
                <a:lnTo>
                  <a:pt x="149306" y="31362"/>
                </a:lnTo>
                <a:lnTo>
                  <a:pt x="165001" y="27557"/>
                </a:lnTo>
                <a:lnTo>
                  <a:pt x="177164" y="26631"/>
                </a:lnTo>
                <a:close/>
              </a:path>
              <a:path w="213994" h="57150">
                <a:moveTo>
                  <a:pt x="52146" y="25"/>
                </a:moveTo>
                <a:lnTo>
                  <a:pt x="13418" y="12112"/>
                </a:lnTo>
                <a:lnTo>
                  <a:pt x="0" y="23901"/>
                </a:lnTo>
                <a:lnTo>
                  <a:pt x="0" y="30518"/>
                </a:lnTo>
                <a:lnTo>
                  <a:pt x="558" y="32092"/>
                </a:lnTo>
                <a:lnTo>
                  <a:pt x="1790" y="33134"/>
                </a:lnTo>
                <a:lnTo>
                  <a:pt x="3162" y="34163"/>
                </a:lnTo>
                <a:lnTo>
                  <a:pt x="4584" y="34556"/>
                </a:lnTo>
                <a:lnTo>
                  <a:pt x="6222" y="34163"/>
                </a:lnTo>
                <a:lnTo>
                  <a:pt x="6578" y="34112"/>
                </a:lnTo>
                <a:lnTo>
                  <a:pt x="7035" y="33997"/>
                </a:lnTo>
                <a:lnTo>
                  <a:pt x="8559" y="33464"/>
                </a:lnTo>
                <a:lnTo>
                  <a:pt x="9651" y="32766"/>
                </a:lnTo>
                <a:lnTo>
                  <a:pt x="10540" y="31877"/>
                </a:lnTo>
                <a:lnTo>
                  <a:pt x="14056" y="30119"/>
                </a:lnTo>
                <a:lnTo>
                  <a:pt x="19535" y="28421"/>
                </a:lnTo>
                <a:lnTo>
                  <a:pt x="26810" y="27138"/>
                </a:lnTo>
                <a:lnTo>
                  <a:pt x="35712" y="26631"/>
                </a:lnTo>
                <a:lnTo>
                  <a:pt x="213512" y="26631"/>
                </a:lnTo>
                <a:lnTo>
                  <a:pt x="213512" y="24472"/>
                </a:lnTo>
                <a:lnTo>
                  <a:pt x="212890" y="23025"/>
                </a:lnTo>
                <a:lnTo>
                  <a:pt x="211823" y="22021"/>
                </a:lnTo>
                <a:lnTo>
                  <a:pt x="209961" y="20510"/>
                </a:lnTo>
                <a:lnTo>
                  <a:pt x="106502" y="20510"/>
                </a:lnTo>
                <a:lnTo>
                  <a:pt x="98291" y="14716"/>
                </a:lnTo>
                <a:lnTo>
                  <a:pt x="85963" y="7962"/>
                </a:lnTo>
                <a:lnTo>
                  <a:pt x="70315" y="2361"/>
                </a:lnTo>
                <a:lnTo>
                  <a:pt x="52146" y="25"/>
                </a:lnTo>
                <a:close/>
              </a:path>
              <a:path w="213994" h="57150">
                <a:moveTo>
                  <a:pt x="213512" y="26631"/>
                </a:moveTo>
                <a:lnTo>
                  <a:pt x="177164" y="26631"/>
                </a:lnTo>
                <a:lnTo>
                  <a:pt x="186113" y="27138"/>
                </a:lnTo>
                <a:lnTo>
                  <a:pt x="193406" y="28421"/>
                </a:lnTo>
                <a:lnTo>
                  <a:pt x="198887" y="30119"/>
                </a:lnTo>
                <a:lnTo>
                  <a:pt x="202399" y="31877"/>
                </a:lnTo>
                <a:lnTo>
                  <a:pt x="203301" y="32766"/>
                </a:lnTo>
                <a:lnTo>
                  <a:pt x="204406" y="33477"/>
                </a:lnTo>
                <a:lnTo>
                  <a:pt x="205866" y="33997"/>
                </a:lnTo>
                <a:lnTo>
                  <a:pt x="206425" y="34163"/>
                </a:lnTo>
                <a:lnTo>
                  <a:pt x="208025" y="34493"/>
                </a:lnTo>
                <a:lnTo>
                  <a:pt x="209549" y="34112"/>
                </a:lnTo>
                <a:lnTo>
                  <a:pt x="211874" y="33464"/>
                </a:lnTo>
                <a:lnTo>
                  <a:pt x="213512" y="31369"/>
                </a:lnTo>
                <a:lnTo>
                  <a:pt x="213512" y="26631"/>
                </a:lnTo>
                <a:close/>
              </a:path>
              <a:path w="213994" h="57150">
                <a:moveTo>
                  <a:pt x="160743" y="0"/>
                </a:moveTo>
                <a:lnTo>
                  <a:pt x="142726" y="2304"/>
                </a:lnTo>
                <a:lnTo>
                  <a:pt x="127160" y="7854"/>
                </a:lnTo>
                <a:lnTo>
                  <a:pt x="114825" y="14605"/>
                </a:lnTo>
                <a:lnTo>
                  <a:pt x="106502" y="20510"/>
                </a:lnTo>
                <a:lnTo>
                  <a:pt x="209961" y="20510"/>
                </a:lnTo>
                <a:lnTo>
                  <a:pt x="199980" y="12408"/>
                </a:lnTo>
                <a:lnTo>
                  <a:pt x="187493" y="5524"/>
                </a:lnTo>
                <a:lnTo>
                  <a:pt x="174400" y="1383"/>
                </a:lnTo>
                <a:lnTo>
                  <a:pt x="160743" y="0"/>
                </a:lnTo>
                <a:close/>
              </a:path>
            </a:pathLst>
          </a:custGeom>
          <a:solidFill>
            <a:srgbClr val="FFFFFF"/>
          </a:solidFill>
        </p:spPr>
        <p:txBody>
          <a:bodyPr wrap="square" lIns="0" tIns="0" rIns="0" bIns="0" rtlCol="0"/>
          <a:lstStyle/>
          <a:p>
            <a:endParaRPr/>
          </a:p>
        </p:txBody>
      </p:sp>
      <p:sp>
        <p:nvSpPr>
          <p:cNvPr id="18" name="object 18"/>
          <p:cNvSpPr/>
          <p:nvPr/>
        </p:nvSpPr>
        <p:spPr>
          <a:xfrm>
            <a:off x="951199" y="802233"/>
            <a:ext cx="264656" cy="123675"/>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633271" y="802237"/>
            <a:ext cx="328295" cy="335915"/>
          </a:xfrm>
          <a:custGeom>
            <a:avLst/>
            <a:gdLst/>
            <a:ahLst/>
            <a:cxnLst/>
            <a:rect l="l" t="t" r="r" b="b"/>
            <a:pathLst>
              <a:path w="328294" h="335915">
                <a:moveTo>
                  <a:pt x="69596" y="84962"/>
                </a:moveTo>
                <a:lnTo>
                  <a:pt x="68122" y="84962"/>
                </a:lnTo>
                <a:lnTo>
                  <a:pt x="41608" y="90315"/>
                </a:lnTo>
                <a:lnTo>
                  <a:pt x="19954" y="104913"/>
                </a:lnTo>
                <a:lnTo>
                  <a:pt x="5354" y="126566"/>
                </a:lnTo>
                <a:lnTo>
                  <a:pt x="0" y="153085"/>
                </a:lnTo>
                <a:lnTo>
                  <a:pt x="2480" y="171343"/>
                </a:lnTo>
                <a:lnTo>
                  <a:pt x="9474" y="187712"/>
                </a:lnTo>
                <a:lnTo>
                  <a:pt x="20306" y="201538"/>
                </a:lnTo>
                <a:lnTo>
                  <a:pt x="34302" y="212166"/>
                </a:lnTo>
                <a:lnTo>
                  <a:pt x="26008" y="222754"/>
                </a:lnTo>
                <a:lnTo>
                  <a:pt x="19748" y="234772"/>
                </a:lnTo>
                <a:lnTo>
                  <a:pt x="15793" y="247970"/>
                </a:lnTo>
                <a:lnTo>
                  <a:pt x="14414" y="262102"/>
                </a:lnTo>
                <a:lnTo>
                  <a:pt x="20145" y="290492"/>
                </a:lnTo>
                <a:lnTo>
                  <a:pt x="35777" y="313672"/>
                </a:lnTo>
                <a:lnTo>
                  <a:pt x="58964" y="329302"/>
                </a:lnTo>
                <a:lnTo>
                  <a:pt x="87363" y="335038"/>
                </a:lnTo>
                <a:lnTo>
                  <a:pt x="224828" y="335838"/>
                </a:lnTo>
                <a:lnTo>
                  <a:pt x="264919" y="327742"/>
                </a:lnTo>
                <a:lnTo>
                  <a:pt x="297657" y="305665"/>
                </a:lnTo>
                <a:lnTo>
                  <a:pt x="319731" y="272922"/>
                </a:lnTo>
                <a:lnTo>
                  <a:pt x="327825" y="232829"/>
                </a:lnTo>
                <a:lnTo>
                  <a:pt x="321710" y="197813"/>
                </a:lnTo>
                <a:lnTo>
                  <a:pt x="304798" y="167971"/>
                </a:lnTo>
                <a:lnTo>
                  <a:pt x="279235" y="145437"/>
                </a:lnTo>
                <a:lnTo>
                  <a:pt x="247167" y="132346"/>
                </a:lnTo>
                <a:lnTo>
                  <a:pt x="251115" y="122964"/>
                </a:lnTo>
                <a:lnTo>
                  <a:pt x="254042" y="113104"/>
                </a:lnTo>
                <a:lnTo>
                  <a:pt x="255863" y="102823"/>
                </a:lnTo>
                <a:lnTo>
                  <a:pt x="256489" y="92176"/>
                </a:lnTo>
                <a:lnTo>
                  <a:pt x="255076" y="85178"/>
                </a:lnTo>
                <a:lnTo>
                  <a:pt x="72491" y="85178"/>
                </a:lnTo>
                <a:lnTo>
                  <a:pt x="71031" y="85089"/>
                </a:lnTo>
                <a:lnTo>
                  <a:pt x="69596" y="84962"/>
                </a:lnTo>
                <a:close/>
              </a:path>
              <a:path w="328294" h="335915">
                <a:moveTo>
                  <a:pt x="164299" y="0"/>
                </a:moveTo>
                <a:lnTo>
                  <a:pt x="129980" y="6611"/>
                </a:lnTo>
                <a:lnTo>
                  <a:pt x="101536" y="24730"/>
                </a:lnTo>
                <a:lnTo>
                  <a:pt x="81521" y="51777"/>
                </a:lnTo>
                <a:lnTo>
                  <a:pt x="72491" y="85178"/>
                </a:lnTo>
                <a:lnTo>
                  <a:pt x="255076" y="85178"/>
                </a:lnTo>
                <a:lnTo>
                  <a:pt x="249244" y="56294"/>
                </a:lnTo>
                <a:lnTo>
                  <a:pt x="229487" y="26995"/>
                </a:lnTo>
                <a:lnTo>
                  <a:pt x="200183" y="7242"/>
                </a:lnTo>
                <a:lnTo>
                  <a:pt x="164299" y="0"/>
                </a:lnTo>
                <a:close/>
              </a:path>
            </a:pathLst>
          </a:custGeom>
          <a:solidFill>
            <a:srgbClr val="FFFFFF"/>
          </a:solidFill>
        </p:spPr>
        <p:txBody>
          <a:bodyPr wrap="square" lIns="0" tIns="0" rIns="0" bIns="0" rtlCol="0"/>
          <a:lstStyle/>
          <a:p>
            <a:endParaRPr/>
          </a:p>
        </p:txBody>
      </p:sp>
      <p:sp>
        <p:nvSpPr>
          <p:cNvPr id="20" name="object 20"/>
          <p:cNvSpPr/>
          <p:nvPr/>
        </p:nvSpPr>
        <p:spPr>
          <a:xfrm>
            <a:off x="726641" y="396290"/>
            <a:ext cx="230941" cy="105740"/>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726641" y="527676"/>
            <a:ext cx="111829" cy="131159"/>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871548" y="553088"/>
            <a:ext cx="223372" cy="10574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654" y="276225"/>
            <a:ext cx="5850340" cy="6983996"/>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dirty="0"/>
          </a:p>
        </p:txBody>
      </p:sp>
      <p:sp>
        <p:nvSpPr>
          <p:cNvPr id="5" name="object 5"/>
          <p:cNvSpPr txBox="1"/>
          <p:nvPr/>
        </p:nvSpPr>
        <p:spPr>
          <a:xfrm>
            <a:off x="3065299" y="6626216"/>
            <a:ext cx="3640454" cy="641201"/>
          </a:xfrm>
          <a:prstGeom prst="rect">
            <a:avLst/>
          </a:prstGeom>
        </p:spPr>
        <p:txBody>
          <a:bodyPr vert="horz" wrap="square" lIns="0" tIns="12700" rIns="0" bIns="0" rtlCol="0">
            <a:spAutoFit/>
          </a:bodyPr>
          <a:lstStyle/>
          <a:p>
            <a:pPr marL="12700">
              <a:spcBef>
                <a:spcPts val="100"/>
              </a:spcBef>
            </a:pPr>
            <a:r>
              <a:rPr lang="en-GB" sz="2000" i="1" spc="-10" dirty="0">
                <a:solidFill>
                  <a:srgbClr val="FFFFFF"/>
                </a:solidFill>
                <a:latin typeface="Utopia Std"/>
                <a:cs typeface="Utopia Std"/>
              </a:rPr>
              <a:t>We take sustainability seriously </a:t>
            </a:r>
            <a:endParaRPr lang="en-GB" sz="2000" dirty="0">
              <a:latin typeface="Utopia Std"/>
              <a:cs typeface="Utopia Std"/>
            </a:endParaRPr>
          </a:p>
          <a:p>
            <a:pPr marL="12700">
              <a:lnSpc>
                <a:spcPct val="100000"/>
              </a:lnSpc>
              <a:spcBef>
                <a:spcPts val="100"/>
              </a:spcBef>
            </a:pPr>
            <a:endParaRPr sz="2000" dirty="0">
              <a:latin typeface="Utopia Std"/>
              <a:cs typeface="Utopia Std"/>
            </a:endParaRPr>
          </a:p>
        </p:txBody>
      </p:sp>
      <p:sp>
        <p:nvSpPr>
          <p:cNvPr id="6" name="object 6"/>
          <p:cNvSpPr txBox="1"/>
          <p:nvPr/>
        </p:nvSpPr>
        <p:spPr>
          <a:xfrm>
            <a:off x="1967641" y="2257426"/>
            <a:ext cx="3640454" cy="2482731"/>
          </a:xfrm>
          <a:prstGeom prst="rect">
            <a:avLst/>
          </a:prstGeom>
        </p:spPr>
        <p:txBody>
          <a:bodyPr vert="horz" wrap="square" lIns="0" tIns="12700" rIns="0" bIns="0" rtlCol="0">
            <a:spAutoFit/>
          </a:bodyPr>
          <a:lstStyle/>
          <a:p>
            <a:pPr marL="12700">
              <a:lnSpc>
                <a:spcPct val="100000"/>
              </a:lnSpc>
              <a:spcBef>
                <a:spcPts val="100"/>
              </a:spcBef>
            </a:pPr>
            <a:r>
              <a:rPr lang="en-GB" sz="2000" b="1" spc="5" dirty="0">
                <a:solidFill>
                  <a:srgbClr val="FFFFFF"/>
                </a:solidFill>
                <a:latin typeface="Utopia Std"/>
                <a:cs typeface="Utopia Std"/>
              </a:rPr>
              <a:t>Heath and well-being</a:t>
            </a:r>
            <a:r>
              <a:rPr sz="2000" b="1" spc="5" dirty="0">
                <a:solidFill>
                  <a:srgbClr val="FFFFFF"/>
                </a:solidFill>
                <a:latin typeface="Utopia Std"/>
                <a:cs typeface="Utopia Std"/>
              </a:rPr>
              <a:t>.</a:t>
            </a:r>
            <a:endParaRPr sz="2000" dirty="0">
              <a:latin typeface="Utopia Std"/>
              <a:cs typeface="Utopia Std"/>
            </a:endParaRPr>
          </a:p>
          <a:p>
            <a:pPr marL="12700" marR="5080">
              <a:lnSpc>
                <a:spcPct val="100000"/>
              </a:lnSpc>
            </a:pPr>
            <a:r>
              <a:rPr lang="en-US" sz="2000" spc="-10" dirty="0">
                <a:solidFill>
                  <a:srgbClr val="FFFFFF"/>
                </a:solidFill>
                <a:latin typeface="Utopia Std"/>
                <a:cs typeface="Utopia Std"/>
              </a:rPr>
              <a:t>Ensure a healthy life for all and</a:t>
            </a:r>
            <a:r>
              <a:rPr lang="en-US" sz="2000" spc="-65" dirty="0">
                <a:solidFill>
                  <a:srgbClr val="FFFFFF"/>
                </a:solidFill>
                <a:latin typeface="Utopia Std"/>
                <a:cs typeface="Utopia Std"/>
              </a:rPr>
              <a:t> </a:t>
            </a:r>
            <a:r>
              <a:rPr lang="en-US" sz="2000" spc="-5" dirty="0">
                <a:solidFill>
                  <a:srgbClr val="FFFFFF"/>
                </a:solidFill>
                <a:latin typeface="Utopia Std"/>
                <a:cs typeface="Utopia Std"/>
              </a:rPr>
              <a:t>promote health for all ages </a:t>
            </a:r>
          </a:p>
          <a:p>
            <a:pPr marL="12700" marR="5080">
              <a:lnSpc>
                <a:spcPct val="100000"/>
              </a:lnSpc>
            </a:pPr>
            <a:endParaRPr lang="da-DK" sz="2050" dirty="0">
              <a:latin typeface="Times New Roman"/>
              <a:cs typeface="Times New Roman"/>
            </a:endParaRPr>
          </a:p>
          <a:p>
            <a:pPr marL="12700" marR="20320">
              <a:lnSpc>
                <a:spcPct val="100000"/>
              </a:lnSpc>
            </a:pPr>
            <a:r>
              <a:rPr lang="en-US" sz="2000" i="1" spc="-10" dirty="0">
                <a:solidFill>
                  <a:srgbClr val="FFFFFF"/>
                </a:solidFill>
                <a:latin typeface="Utopia Std"/>
                <a:cs typeface="Utopia Std"/>
              </a:rPr>
              <a:t>We have regular meetings with our staff</a:t>
            </a:r>
            <a:r>
              <a:rPr lang="en-US" sz="2000" i="1" spc="-15" dirty="0">
                <a:solidFill>
                  <a:srgbClr val="FFFFFF"/>
                </a:solidFill>
                <a:latin typeface="Utopia Std"/>
                <a:cs typeface="Utopia Std"/>
              </a:rPr>
              <a:t>, to ensure well-being</a:t>
            </a:r>
            <a:r>
              <a:rPr lang="en-US" sz="2000" i="1" dirty="0">
                <a:solidFill>
                  <a:srgbClr val="FFFFFF"/>
                </a:solidFill>
                <a:latin typeface="Utopia Std"/>
                <a:cs typeface="Utopia Std"/>
              </a:rPr>
              <a:t>, and individual conversations. There is access to a crisis psychologist</a:t>
            </a:r>
            <a:endParaRPr lang="da-DK" sz="2000" dirty="0">
              <a:latin typeface="Utopia Std"/>
              <a:cs typeface="Utopia St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500" y="289427"/>
            <a:ext cx="5849997" cy="6983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a:p>
        </p:txBody>
      </p:sp>
      <p:sp>
        <p:nvSpPr>
          <p:cNvPr id="5" name="object 5"/>
          <p:cNvSpPr txBox="1"/>
          <p:nvPr/>
        </p:nvSpPr>
        <p:spPr>
          <a:xfrm>
            <a:off x="3526473" y="6525933"/>
            <a:ext cx="3640454" cy="948978"/>
          </a:xfrm>
          <a:prstGeom prst="rect">
            <a:avLst/>
          </a:prstGeom>
        </p:spPr>
        <p:txBody>
          <a:bodyPr vert="horz" wrap="square" lIns="0" tIns="12700" rIns="0" bIns="0" rtlCol="0">
            <a:spAutoFit/>
          </a:bodyPr>
          <a:lstStyle/>
          <a:p>
            <a:pPr marL="12700">
              <a:spcBef>
                <a:spcPts val="100"/>
              </a:spcBef>
            </a:pPr>
            <a:r>
              <a:rPr lang="en-GB" sz="2000" i="1" spc="-5" dirty="0">
                <a:solidFill>
                  <a:srgbClr val="FFFFFF"/>
                </a:solidFill>
                <a:latin typeface="Utopia Std"/>
                <a:cs typeface="Utopia Std"/>
              </a:rPr>
              <a:t> </a:t>
            </a:r>
            <a:r>
              <a:rPr lang="en-GB" sz="2000" i="1" dirty="0">
                <a:solidFill>
                  <a:prstClr val="white"/>
                </a:solidFill>
                <a:latin typeface="Utopia Std"/>
                <a:cs typeface="Utopia Std"/>
              </a:rPr>
              <a:t>Sustainability throughout our process</a:t>
            </a:r>
          </a:p>
          <a:p>
            <a:pPr marL="12700">
              <a:lnSpc>
                <a:spcPct val="100000"/>
              </a:lnSpc>
              <a:spcBef>
                <a:spcPts val="100"/>
              </a:spcBef>
            </a:pPr>
            <a:endParaRPr sz="2000" dirty="0">
              <a:latin typeface="Utopia Std"/>
              <a:cs typeface="Utopia Std"/>
            </a:endParaRPr>
          </a:p>
        </p:txBody>
      </p:sp>
      <p:sp>
        <p:nvSpPr>
          <p:cNvPr id="6" name="object 6"/>
          <p:cNvSpPr txBox="1"/>
          <p:nvPr/>
        </p:nvSpPr>
        <p:spPr>
          <a:xfrm>
            <a:off x="1917700" y="1724025"/>
            <a:ext cx="3721100" cy="4372992"/>
          </a:xfrm>
          <a:prstGeom prst="rect">
            <a:avLst/>
          </a:prstGeom>
        </p:spPr>
        <p:txBody>
          <a:bodyPr vert="horz" wrap="square" lIns="0" tIns="12700" rIns="0" bIns="0" rtlCol="0">
            <a:spAutoFit/>
          </a:bodyPr>
          <a:lstStyle/>
          <a:p>
            <a:pPr marL="11516" marR="237237" algn="ctr" defTabSz="829178">
              <a:spcBef>
                <a:spcPts val="91"/>
              </a:spcBef>
            </a:pPr>
            <a:r>
              <a:rPr lang="en-US" sz="2000" b="1" spc="-14" dirty="0">
                <a:solidFill>
                  <a:srgbClr val="FFFFFF"/>
                </a:solidFill>
                <a:effectLst>
                  <a:outerShdw blurRad="38100" dist="38100" dir="2700000" algn="tl">
                    <a:srgbClr val="000000">
                      <a:alpha val="43137"/>
                    </a:srgbClr>
                  </a:outerShdw>
                </a:effectLst>
                <a:latin typeface="Utopia Std"/>
                <a:cs typeface="Utopia Std"/>
              </a:rPr>
              <a:t>Partnership for Action Cultivate the Global Sustainable Development Partnership and Increase Funding to Achieve Goals. </a:t>
            </a:r>
          </a:p>
          <a:p>
            <a:pPr marL="11516" marR="237237" algn="ctr" defTabSz="829178">
              <a:spcBef>
                <a:spcPts val="91"/>
              </a:spcBef>
            </a:pPr>
            <a:endParaRPr lang="en-US" sz="2000" i="1" spc="-14" dirty="0">
              <a:solidFill>
                <a:srgbClr val="FFFFFF"/>
              </a:solidFill>
              <a:latin typeface="Utopia Std"/>
              <a:cs typeface="Utopia Std"/>
            </a:endParaRPr>
          </a:p>
          <a:p>
            <a:pPr marL="11516" marR="237237" algn="ctr" defTabSz="829178">
              <a:spcBef>
                <a:spcPts val="91"/>
              </a:spcBef>
            </a:pPr>
            <a:r>
              <a:rPr lang="en-US" sz="2000" spc="-14" dirty="0">
                <a:solidFill>
                  <a:srgbClr val="FFFFFF"/>
                </a:solidFill>
                <a:latin typeface="Utopia Std"/>
                <a:cs typeface="Utopia Std"/>
              </a:rPr>
              <a:t>The world goals for sustainable development can only be achieved</a:t>
            </a:r>
          </a:p>
          <a:p>
            <a:pPr marL="11516" marR="237237" algn="ctr" defTabSz="829178">
              <a:spcBef>
                <a:spcPts val="91"/>
              </a:spcBef>
            </a:pPr>
            <a:r>
              <a:rPr lang="en-US" sz="2000" spc="-14" dirty="0">
                <a:solidFill>
                  <a:srgbClr val="FFFFFF"/>
                </a:solidFill>
                <a:latin typeface="Utopia Std"/>
                <a:cs typeface="Utopia Std"/>
              </a:rPr>
              <a:t>through strong global engagement and collaboration. At Kirstineberg we take that seriously</a:t>
            </a:r>
          </a:p>
          <a:p>
            <a:pPr marL="12700" marR="261620">
              <a:lnSpc>
                <a:spcPct val="100000"/>
              </a:lnSpc>
              <a:spcBef>
                <a:spcPts val="100"/>
              </a:spcBef>
            </a:pPr>
            <a:endParaRPr sz="2000" dirty="0">
              <a:latin typeface="Utopia Std"/>
              <a:cs typeface="Utopia St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394980"/>
          </a:xfrm>
          <a:prstGeom prst="rect">
            <a:avLst/>
          </a:prstGeom>
        </p:spPr>
        <p:txBody>
          <a:bodyPr vert="horz" wrap="square" lIns="0" tIns="12700" rIns="0" bIns="0" rtlCol="0">
            <a:spAutoFit/>
          </a:bodyPr>
          <a:lstStyle/>
          <a:p>
            <a:pPr marL="12700">
              <a:spcBef>
                <a:spcPts val="100"/>
              </a:spcBef>
            </a:pPr>
            <a:r>
              <a:rPr lang="en-US" sz="1200" b="1" spc="-5" dirty="0">
                <a:solidFill>
                  <a:srgbClr val="231F20"/>
                </a:solidFill>
                <a:latin typeface="Utopia Std"/>
                <a:cs typeface="Utopia Std"/>
              </a:rPr>
              <a:t>UN`S </a:t>
            </a:r>
            <a:r>
              <a:rPr lang="en-US" sz="1200" b="1" dirty="0">
                <a:solidFill>
                  <a:srgbClr val="231F20"/>
                </a:solidFill>
                <a:latin typeface="Utopia Std"/>
                <a:cs typeface="Utopia Std"/>
              </a:rPr>
              <a:t>17 WORLD GOALS FOR SUSTAINABLE DEVELOPMENT </a:t>
            </a:r>
            <a:endParaRPr lang="en-US" sz="1200" dirty="0">
              <a:latin typeface="Utopia Std"/>
              <a:cs typeface="Utopia Std"/>
            </a:endParaRPr>
          </a:p>
          <a:p>
            <a:pPr marL="12700">
              <a:lnSpc>
                <a:spcPct val="100000"/>
              </a:lnSpc>
              <a:spcBef>
                <a:spcPts val="100"/>
              </a:spcBef>
            </a:pPr>
            <a:endParaRPr sz="1200" dirty="0">
              <a:latin typeface="Utopia Std"/>
              <a:cs typeface="Utopia Std"/>
            </a:endParaRPr>
          </a:p>
        </p:txBody>
      </p:sp>
      <p:sp>
        <p:nvSpPr>
          <p:cNvPr id="3" name="object 3"/>
          <p:cNvSpPr txBox="1"/>
          <p:nvPr/>
        </p:nvSpPr>
        <p:spPr>
          <a:xfrm>
            <a:off x="3992299" y="6692217"/>
            <a:ext cx="3429000" cy="320601"/>
          </a:xfrm>
          <a:prstGeom prst="rect">
            <a:avLst/>
          </a:prstGeom>
        </p:spPr>
        <p:txBody>
          <a:bodyPr vert="horz" wrap="square" lIns="0" tIns="12700" rIns="0" bIns="0" rtlCol="0">
            <a:spAutoFit/>
          </a:bodyPr>
          <a:lstStyle/>
          <a:p>
            <a:pPr marL="12700">
              <a:lnSpc>
                <a:spcPct val="100000"/>
              </a:lnSpc>
              <a:spcBef>
                <a:spcPts val="100"/>
              </a:spcBef>
            </a:pPr>
            <a:r>
              <a:rPr lang="en-GB" sz="2000" i="1" spc="-10" dirty="0">
                <a:solidFill>
                  <a:srgbClr val="115D49"/>
                </a:solidFill>
                <a:latin typeface="Utopia Std"/>
                <a:cs typeface="Utopia Std"/>
              </a:rPr>
              <a:t>We take sustainability seriously</a:t>
            </a:r>
            <a:endParaRPr lang="en-GB" sz="2000" dirty="0">
              <a:latin typeface="Utopia Std"/>
              <a:cs typeface="Utopia Std"/>
            </a:endParaRPr>
          </a:p>
        </p:txBody>
      </p:sp>
      <p:sp>
        <p:nvSpPr>
          <p:cNvPr id="4" name="object 4"/>
          <p:cNvSpPr txBox="1">
            <a:spLocks noGrp="1"/>
          </p:cNvSpPr>
          <p:nvPr>
            <p:ph type="title"/>
          </p:nvPr>
        </p:nvSpPr>
        <p:spPr>
          <a:xfrm>
            <a:off x="1829300" y="819275"/>
            <a:ext cx="3746500" cy="382156"/>
          </a:xfrm>
          <a:prstGeom prst="rect">
            <a:avLst/>
          </a:prstGeom>
        </p:spPr>
        <p:txBody>
          <a:bodyPr vert="horz" wrap="square" lIns="0" tIns="12700" rIns="0" bIns="0" rtlCol="0">
            <a:spAutoFit/>
          </a:bodyPr>
          <a:lstStyle/>
          <a:p>
            <a:pPr marL="12700">
              <a:lnSpc>
                <a:spcPct val="100000"/>
              </a:lnSpc>
              <a:spcBef>
                <a:spcPts val="100"/>
              </a:spcBef>
            </a:pPr>
            <a:r>
              <a:rPr lang="en-GB" spc="-5" dirty="0"/>
              <a:t>Partnership</a:t>
            </a:r>
            <a:r>
              <a:rPr lang="da-DK" spc="-5" dirty="0"/>
              <a:t> for action</a:t>
            </a:r>
            <a:endParaRPr dirty="0"/>
          </a:p>
        </p:txBody>
      </p:sp>
      <p:sp>
        <p:nvSpPr>
          <p:cNvPr id="5" name="object 5"/>
          <p:cNvSpPr txBox="1"/>
          <p:nvPr/>
        </p:nvSpPr>
        <p:spPr>
          <a:xfrm>
            <a:off x="1829300" y="1527939"/>
            <a:ext cx="7017384" cy="1120820"/>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rgbClr val="231F20"/>
                </a:solidFill>
                <a:latin typeface="Utopia Std"/>
                <a:cs typeface="Utopia Std"/>
              </a:rPr>
              <a:t>Goal</a:t>
            </a:r>
            <a:r>
              <a:rPr sz="1200" b="1" spc="-10" dirty="0">
                <a:solidFill>
                  <a:srgbClr val="231F20"/>
                </a:solidFill>
                <a:latin typeface="Utopia Std"/>
                <a:cs typeface="Utopia Std"/>
              </a:rPr>
              <a:t> </a:t>
            </a:r>
            <a:r>
              <a:rPr sz="1200" b="1" dirty="0">
                <a:solidFill>
                  <a:srgbClr val="231F20"/>
                </a:solidFill>
                <a:latin typeface="Utopia Std"/>
                <a:cs typeface="Utopia Std"/>
              </a:rPr>
              <a:t>17: </a:t>
            </a:r>
            <a:r>
              <a:rPr lang="en-GB" sz="1200" b="1" dirty="0">
                <a:solidFill>
                  <a:srgbClr val="231F20"/>
                </a:solidFill>
                <a:latin typeface="Utopia Std"/>
                <a:cs typeface="Utopia Std"/>
              </a:rPr>
              <a:t>Partnership for action</a:t>
            </a:r>
            <a:endParaRPr lang="en-GB" sz="1200" dirty="0">
              <a:latin typeface="Utopia Std"/>
              <a:cs typeface="Utopia Std"/>
            </a:endParaRPr>
          </a:p>
          <a:p>
            <a:pPr marL="12700">
              <a:lnSpc>
                <a:spcPct val="100000"/>
              </a:lnSpc>
            </a:pPr>
            <a:r>
              <a:rPr lang="en-GB" sz="1200" spc="-5" dirty="0">
                <a:solidFill>
                  <a:srgbClr val="231F20"/>
                </a:solidFill>
                <a:latin typeface="Utopia Std"/>
                <a:cs typeface="Utopia Std"/>
              </a:rPr>
              <a:t>Cultivate the global partnership for sustainable development and increase the means to achieve the goals</a:t>
            </a:r>
            <a:endParaRPr lang="en-GB" sz="1200" dirty="0">
              <a:latin typeface="Utopia Std"/>
              <a:cs typeface="Utopia Std"/>
            </a:endParaRPr>
          </a:p>
          <a:p>
            <a:pPr marL="12700">
              <a:lnSpc>
                <a:spcPct val="100000"/>
              </a:lnSpc>
            </a:pPr>
            <a:r>
              <a:rPr lang="en-GB" sz="1200" i="1" spc="-10" dirty="0">
                <a:solidFill>
                  <a:srgbClr val="231F20"/>
                </a:solidFill>
                <a:latin typeface="Utopia Std"/>
                <a:cs typeface="Utopia Std"/>
              </a:rPr>
              <a:t>The global goals for sustainable development can only be achieved through strong global commitment and cooperation.</a:t>
            </a:r>
          </a:p>
          <a:p>
            <a:pPr marL="12700">
              <a:lnSpc>
                <a:spcPct val="100000"/>
              </a:lnSpc>
            </a:pPr>
            <a:endParaRPr lang="en-GB" sz="1200" i="1" spc="-10" dirty="0">
              <a:solidFill>
                <a:srgbClr val="231F20"/>
              </a:solidFill>
              <a:latin typeface="Utopia Std"/>
              <a:cs typeface="Times New Roman"/>
            </a:endParaRPr>
          </a:p>
          <a:p>
            <a:pPr marL="12700">
              <a:lnSpc>
                <a:spcPct val="100000"/>
              </a:lnSpc>
            </a:pPr>
            <a:r>
              <a:rPr lang="en-GB" sz="1200" i="1" spc="-10" dirty="0">
                <a:solidFill>
                  <a:srgbClr val="231F20"/>
                </a:solidFill>
                <a:latin typeface="Utopia Std"/>
                <a:cs typeface="Times New Roman"/>
              </a:rPr>
              <a:t>Christmas is the time were we strengthen partnerships.</a:t>
            </a:r>
            <a:endParaRPr lang="en-GB" sz="1200" dirty="0">
              <a:latin typeface="Utopia Std"/>
              <a:cs typeface="Utopia Std"/>
            </a:endParaRPr>
          </a:p>
        </p:txBody>
      </p:sp>
      <p:sp>
        <p:nvSpPr>
          <p:cNvPr id="6" name="object 6"/>
          <p:cNvSpPr/>
          <p:nvPr/>
        </p:nvSpPr>
        <p:spPr>
          <a:xfrm>
            <a:off x="287997" y="288010"/>
            <a:ext cx="1294015" cy="129407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31F20"/>
                </a:solidFill>
                <a:latin typeface="Utopia Std"/>
                <a:cs typeface="Utopia Std"/>
              </a:rPr>
              <a:t>FN’S </a:t>
            </a:r>
            <a:r>
              <a:rPr sz="1200" b="1" dirty="0">
                <a:solidFill>
                  <a:srgbClr val="231F20"/>
                </a:solidFill>
                <a:latin typeface="Utopia Std"/>
                <a:cs typeface="Utopia Std"/>
              </a:rPr>
              <a:t>17 </a:t>
            </a:r>
            <a:r>
              <a:rPr lang="en-GB" sz="1200" b="1" dirty="0">
                <a:solidFill>
                  <a:srgbClr val="231F20"/>
                </a:solidFill>
                <a:latin typeface="Utopia Std"/>
                <a:cs typeface="Utopia Std"/>
              </a:rPr>
              <a:t>World goals for sustainable growth</a:t>
            </a:r>
            <a:endParaRPr lang="en-GB" sz="1200" dirty="0">
              <a:latin typeface="Utopia Std"/>
              <a:cs typeface="Utopia Std"/>
            </a:endParaRPr>
          </a:p>
        </p:txBody>
      </p:sp>
      <p:sp>
        <p:nvSpPr>
          <p:cNvPr id="3" name="object 3"/>
          <p:cNvSpPr txBox="1"/>
          <p:nvPr/>
        </p:nvSpPr>
        <p:spPr>
          <a:xfrm>
            <a:off x="3992299" y="6692217"/>
            <a:ext cx="3429000" cy="320601"/>
          </a:xfrm>
          <a:prstGeom prst="rect">
            <a:avLst/>
          </a:prstGeom>
        </p:spPr>
        <p:txBody>
          <a:bodyPr vert="horz" wrap="square" lIns="0" tIns="12700" rIns="0" bIns="0" rtlCol="0">
            <a:spAutoFit/>
          </a:bodyPr>
          <a:lstStyle/>
          <a:p>
            <a:pPr marL="12700">
              <a:lnSpc>
                <a:spcPct val="100000"/>
              </a:lnSpc>
              <a:spcBef>
                <a:spcPts val="100"/>
              </a:spcBef>
            </a:pPr>
            <a:r>
              <a:rPr lang="en-GB" sz="2000" i="1" spc="-10" dirty="0">
                <a:solidFill>
                  <a:srgbClr val="115D49"/>
                </a:solidFill>
                <a:latin typeface="Utopia Std"/>
                <a:cs typeface="Utopia Std"/>
              </a:rPr>
              <a:t>We take sustainability seriously</a:t>
            </a:r>
            <a:endParaRPr sz="2000" dirty="0">
              <a:latin typeface="Utopia Std"/>
              <a:cs typeface="Utopia Std"/>
            </a:endParaRPr>
          </a:p>
        </p:txBody>
      </p:sp>
      <p:sp>
        <p:nvSpPr>
          <p:cNvPr id="4" name="object 4"/>
          <p:cNvSpPr txBox="1">
            <a:spLocks noGrp="1"/>
          </p:cNvSpPr>
          <p:nvPr>
            <p:ph type="title"/>
          </p:nvPr>
        </p:nvSpPr>
        <p:spPr>
          <a:xfrm>
            <a:off x="1829300" y="878485"/>
            <a:ext cx="2560955" cy="751488"/>
          </a:xfrm>
          <a:prstGeom prst="rect">
            <a:avLst/>
          </a:prstGeom>
        </p:spPr>
        <p:txBody>
          <a:bodyPr vert="horz" wrap="square" lIns="0" tIns="12700" rIns="0" bIns="0" rtlCol="0">
            <a:spAutoFit/>
          </a:bodyPr>
          <a:lstStyle/>
          <a:p>
            <a:pPr marL="12700">
              <a:lnSpc>
                <a:spcPct val="100000"/>
              </a:lnSpc>
              <a:spcBef>
                <a:spcPts val="100"/>
              </a:spcBef>
            </a:pPr>
            <a:r>
              <a:rPr lang="en-GB" spc="5" dirty="0"/>
              <a:t>Health and well being</a:t>
            </a:r>
          </a:p>
        </p:txBody>
      </p:sp>
      <p:sp>
        <p:nvSpPr>
          <p:cNvPr id="5" name="object 5"/>
          <p:cNvSpPr/>
          <p:nvPr/>
        </p:nvSpPr>
        <p:spPr>
          <a:xfrm>
            <a:off x="317500" y="347869"/>
            <a:ext cx="1294358" cy="1294396"/>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1829300" y="1943851"/>
            <a:ext cx="3693795" cy="566822"/>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Utopia Std"/>
                <a:cs typeface="Utopia Std"/>
              </a:rPr>
              <a:t>3</a:t>
            </a:r>
            <a:r>
              <a:rPr lang="en-GB" sz="1200" b="1" dirty="0">
                <a:solidFill>
                  <a:srgbClr val="231F20"/>
                </a:solidFill>
                <a:latin typeface="Utopia Std"/>
                <a:cs typeface="Utopia Std"/>
              </a:rPr>
              <a:t>: Health and well being.</a:t>
            </a:r>
            <a:endParaRPr lang="en-GB" sz="1200" dirty="0">
              <a:latin typeface="Utopia Std"/>
              <a:cs typeface="Utopia Std"/>
            </a:endParaRPr>
          </a:p>
          <a:p>
            <a:pPr marL="12700" marR="5080">
              <a:lnSpc>
                <a:spcPct val="100000"/>
              </a:lnSpc>
            </a:pPr>
            <a:r>
              <a:rPr lang="en-GB" sz="1200" spc="-10" dirty="0">
                <a:solidFill>
                  <a:srgbClr val="231F20"/>
                </a:solidFill>
                <a:latin typeface="Utopia Std"/>
                <a:cs typeface="Utopia Std"/>
              </a:rPr>
              <a:t>Ensure a healthy life for all and improve well being for all ages.</a:t>
            </a:r>
            <a:endParaRPr lang="en-GB" sz="1200" dirty="0">
              <a:latin typeface="Utopia Std"/>
              <a:cs typeface="Utopia Std"/>
            </a:endParaRPr>
          </a:p>
        </p:txBody>
      </p:sp>
      <p:sp>
        <p:nvSpPr>
          <p:cNvPr id="7" name="object 7"/>
          <p:cNvSpPr txBox="1"/>
          <p:nvPr/>
        </p:nvSpPr>
        <p:spPr>
          <a:xfrm>
            <a:off x="1829300" y="2675371"/>
            <a:ext cx="3937635" cy="566822"/>
          </a:xfrm>
          <a:prstGeom prst="rect">
            <a:avLst/>
          </a:prstGeom>
        </p:spPr>
        <p:txBody>
          <a:bodyPr vert="horz" wrap="square" lIns="0" tIns="12700" rIns="0" bIns="0" rtlCol="0">
            <a:spAutoFit/>
          </a:bodyPr>
          <a:lstStyle/>
          <a:p>
            <a:pPr marL="12700" marR="5080">
              <a:lnSpc>
                <a:spcPct val="100000"/>
              </a:lnSpc>
              <a:spcBef>
                <a:spcPts val="100"/>
              </a:spcBef>
            </a:pPr>
            <a:r>
              <a:rPr lang="en-GB" sz="1200" b="1" spc="-5" dirty="0">
                <a:solidFill>
                  <a:srgbClr val="231F20"/>
                </a:solidFill>
                <a:latin typeface="Utopia Std"/>
                <a:cs typeface="Utopia Std"/>
              </a:rPr>
              <a:t>At Kirstineberg</a:t>
            </a:r>
            <a:r>
              <a:rPr lang="en-GB" sz="1200" b="1" dirty="0">
                <a:solidFill>
                  <a:srgbClr val="231F20"/>
                </a:solidFill>
                <a:latin typeface="Utopia Std"/>
                <a:cs typeface="Utopia Std"/>
              </a:rPr>
              <a:t>: </a:t>
            </a:r>
            <a:r>
              <a:rPr lang="en-GB" sz="1200" dirty="0">
                <a:solidFill>
                  <a:srgbClr val="231F20"/>
                </a:solidFill>
                <a:latin typeface="Utopia Std"/>
                <a:cs typeface="Utopia Std"/>
              </a:rPr>
              <a:t>We have regularly personal meetings</a:t>
            </a:r>
            <a:r>
              <a:rPr lang="en-GB" sz="1200" i="1" spc="-10" dirty="0">
                <a:solidFill>
                  <a:srgbClr val="231F20"/>
                </a:solidFill>
                <a:latin typeface="Utopia Std"/>
                <a:cs typeface="Utopia Std"/>
              </a:rPr>
              <a:t>, to ensure well being</a:t>
            </a:r>
            <a:r>
              <a:rPr lang="en-GB" sz="1200" i="1" dirty="0">
                <a:solidFill>
                  <a:srgbClr val="231F20"/>
                </a:solidFill>
                <a:latin typeface="Utopia Std"/>
                <a:cs typeface="Utopia Std"/>
              </a:rPr>
              <a:t> and individual conversations</a:t>
            </a:r>
            <a:r>
              <a:rPr lang="en-GB" sz="1200" i="1" spc="-15" dirty="0">
                <a:solidFill>
                  <a:srgbClr val="231F20"/>
                </a:solidFill>
                <a:latin typeface="Utopia Std"/>
                <a:cs typeface="Utopia Std"/>
              </a:rPr>
              <a:t>. There are access to crisis psychologist.</a:t>
            </a:r>
            <a:endParaRPr lang="en-GB" sz="1200" dirty="0">
              <a:latin typeface="Utopia Std"/>
              <a:cs typeface="Utopia Std"/>
            </a:endParaRPr>
          </a:p>
        </p:txBody>
      </p:sp>
      <p:sp>
        <p:nvSpPr>
          <p:cNvPr id="8" name="object 8"/>
          <p:cNvSpPr txBox="1"/>
          <p:nvPr/>
        </p:nvSpPr>
        <p:spPr>
          <a:xfrm>
            <a:off x="1829300" y="3406891"/>
            <a:ext cx="3827779" cy="382156"/>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3.6 </a:t>
            </a:r>
            <a:r>
              <a:rPr lang="en-GB" sz="1200" spc="-5" dirty="0">
                <a:solidFill>
                  <a:srgbClr val="231F20"/>
                </a:solidFill>
                <a:latin typeface="Utopia Std"/>
                <a:cs typeface="Utopia Std"/>
              </a:rPr>
              <a:t>Before </a:t>
            </a:r>
            <a:r>
              <a:rPr lang="en-GB" sz="1200" dirty="0">
                <a:solidFill>
                  <a:srgbClr val="231F20"/>
                </a:solidFill>
                <a:latin typeface="Utopia Std"/>
                <a:cs typeface="Utopia Std"/>
              </a:rPr>
              <a:t>2030 the amount of global death and injuries as a result of traffic accidents are halved.</a:t>
            </a:r>
            <a:endParaRPr sz="1200" dirty="0">
              <a:latin typeface="Utopia Std"/>
              <a:cs typeface="Utopia Std"/>
            </a:endParaRPr>
          </a:p>
        </p:txBody>
      </p:sp>
      <p:sp>
        <p:nvSpPr>
          <p:cNvPr id="9" name="object 9"/>
          <p:cNvSpPr txBox="1"/>
          <p:nvPr/>
        </p:nvSpPr>
        <p:spPr>
          <a:xfrm>
            <a:off x="1829300" y="3955531"/>
            <a:ext cx="3963670" cy="751488"/>
          </a:xfrm>
          <a:prstGeom prst="rect">
            <a:avLst/>
          </a:prstGeom>
        </p:spPr>
        <p:txBody>
          <a:bodyPr vert="horz" wrap="square" lIns="0" tIns="12700" rIns="0" bIns="0" rtlCol="0">
            <a:spAutoFit/>
          </a:bodyPr>
          <a:lstStyle/>
          <a:p>
            <a:pPr marL="12700" marR="5080">
              <a:lnSpc>
                <a:spcPct val="100000"/>
              </a:lnSpc>
              <a:spcBef>
                <a:spcPts val="100"/>
              </a:spcBef>
            </a:pPr>
            <a:r>
              <a:rPr lang="en-GB" sz="1200" b="1" spc="-5" dirty="0">
                <a:solidFill>
                  <a:srgbClr val="231F20"/>
                </a:solidFill>
                <a:latin typeface="Utopia Std"/>
                <a:cs typeface="Utopia Std"/>
              </a:rPr>
              <a:t>At Kirstineberg</a:t>
            </a:r>
            <a:r>
              <a:rPr lang="en-GB" sz="1200" b="1" dirty="0">
                <a:solidFill>
                  <a:srgbClr val="231F20"/>
                </a:solidFill>
                <a:latin typeface="Utopia Std"/>
                <a:cs typeface="Utopia Std"/>
              </a:rPr>
              <a:t>: </a:t>
            </a:r>
            <a:r>
              <a:rPr lang="en-GB" sz="1200" dirty="0">
                <a:solidFill>
                  <a:srgbClr val="231F20"/>
                </a:solidFill>
                <a:latin typeface="Utopia Std"/>
                <a:cs typeface="Utopia Std"/>
              </a:rPr>
              <a:t>In our corporate policy ensures that all employees have the relevant driving licenses</a:t>
            </a:r>
            <a:r>
              <a:rPr lang="en-GB" sz="1200" i="1" spc="-10" dirty="0">
                <a:solidFill>
                  <a:srgbClr val="231F20"/>
                </a:solidFill>
                <a:latin typeface="Utopia Std"/>
                <a:cs typeface="Utopia Std"/>
              </a:rPr>
              <a:t>, as well as a zero tolerance for alcohol during working hours </a:t>
            </a:r>
            <a:r>
              <a:rPr lang="en-GB" sz="1200" i="1" dirty="0">
                <a:solidFill>
                  <a:srgbClr val="231F20"/>
                </a:solidFill>
                <a:latin typeface="Utopia Std"/>
                <a:cs typeface="Utopia Std"/>
              </a:rPr>
              <a:t>– or that one is affected at work</a:t>
            </a:r>
            <a:r>
              <a:rPr lang="da-DK" sz="1200" i="1" dirty="0">
                <a:solidFill>
                  <a:srgbClr val="231F20"/>
                </a:solidFill>
                <a:latin typeface="Utopia Std"/>
                <a:cs typeface="Utopia Std"/>
              </a:rPr>
              <a:t>.</a:t>
            </a:r>
            <a:endParaRPr sz="1200" dirty="0">
              <a:latin typeface="Utopia Std"/>
              <a:cs typeface="Utopia Std"/>
            </a:endParaRPr>
          </a:p>
        </p:txBody>
      </p:sp>
      <p:sp>
        <p:nvSpPr>
          <p:cNvPr id="10" name="object 10"/>
          <p:cNvSpPr txBox="1"/>
          <p:nvPr/>
        </p:nvSpPr>
        <p:spPr>
          <a:xfrm>
            <a:off x="1828808" y="4889899"/>
            <a:ext cx="3844782" cy="751488"/>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3.7 </a:t>
            </a:r>
            <a:r>
              <a:rPr lang="en-GB" sz="1200" b="1" dirty="0">
                <a:solidFill>
                  <a:srgbClr val="231F20"/>
                </a:solidFill>
                <a:latin typeface="Utopia Std"/>
                <a:cs typeface="Utopia Std"/>
              </a:rPr>
              <a:t>Before </a:t>
            </a:r>
            <a:r>
              <a:rPr lang="en-GB" sz="1200" dirty="0">
                <a:solidFill>
                  <a:srgbClr val="231F20"/>
                </a:solidFill>
                <a:latin typeface="Utopia Std"/>
                <a:cs typeface="Utopia Std"/>
              </a:rPr>
              <a:t>2030 there shall be secured an universal access to sexual and reproductive health services</a:t>
            </a:r>
            <a:r>
              <a:rPr lang="en-GB" sz="1200" spc="-10" dirty="0">
                <a:solidFill>
                  <a:srgbClr val="231F20"/>
                </a:solidFill>
                <a:latin typeface="Utopia Std"/>
                <a:cs typeface="Utopia Std"/>
              </a:rPr>
              <a:t>, hereby family planning, information and education, and </a:t>
            </a:r>
            <a:r>
              <a:rPr lang="en-GB" sz="1200" spc="-5" dirty="0">
                <a:solidFill>
                  <a:srgbClr val="231F20"/>
                </a:solidFill>
                <a:latin typeface="Utopia Std"/>
                <a:cs typeface="Utopia Std"/>
              </a:rPr>
              <a:t>integration of reproductive health in national strategies and program.</a:t>
            </a:r>
            <a:endParaRPr lang="en-GB" sz="1200" dirty="0">
              <a:latin typeface="Utopia Std"/>
              <a:cs typeface="Utopia Std"/>
            </a:endParaRPr>
          </a:p>
        </p:txBody>
      </p:sp>
      <p:sp>
        <p:nvSpPr>
          <p:cNvPr id="11" name="object 11"/>
          <p:cNvSpPr txBox="1"/>
          <p:nvPr/>
        </p:nvSpPr>
        <p:spPr>
          <a:xfrm>
            <a:off x="1829300" y="5784331"/>
            <a:ext cx="3823335" cy="382156"/>
          </a:xfrm>
          <a:prstGeom prst="rect">
            <a:avLst/>
          </a:prstGeom>
        </p:spPr>
        <p:txBody>
          <a:bodyPr vert="horz" wrap="square" lIns="0" tIns="12700" rIns="0" bIns="0" rtlCol="0">
            <a:spAutoFit/>
          </a:bodyPr>
          <a:lstStyle/>
          <a:p>
            <a:pPr marL="12700" marR="5080">
              <a:lnSpc>
                <a:spcPct val="100000"/>
              </a:lnSpc>
              <a:spcBef>
                <a:spcPts val="100"/>
              </a:spcBef>
            </a:pPr>
            <a:r>
              <a:rPr lang="en-GB" sz="1200" b="1" spc="-5" dirty="0">
                <a:solidFill>
                  <a:srgbClr val="231F20"/>
                </a:solidFill>
                <a:latin typeface="Utopia Std"/>
                <a:cs typeface="Utopia Std"/>
              </a:rPr>
              <a:t>At Kirstineberg</a:t>
            </a:r>
            <a:r>
              <a:rPr lang="en-GB" sz="1200" b="1" dirty="0">
                <a:solidFill>
                  <a:srgbClr val="231F20"/>
                </a:solidFill>
                <a:latin typeface="Utopia Std"/>
                <a:cs typeface="Utopia Std"/>
              </a:rPr>
              <a:t>: </a:t>
            </a:r>
            <a:r>
              <a:rPr lang="en-GB" sz="1200" i="1" spc="-5" dirty="0">
                <a:solidFill>
                  <a:srgbClr val="231F20"/>
                </a:solidFill>
                <a:latin typeface="Utopia Std"/>
                <a:cs typeface="Utopia Std"/>
              </a:rPr>
              <a:t>The company has a pregnancy policy in  accordance with the applicable agreements</a:t>
            </a:r>
            <a:r>
              <a:rPr lang="da-DK" sz="1200" i="1" spc="-5" dirty="0">
                <a:solidFill>
                  <a:srgbClr val="231F20"/>
                </a:solidFill>
                <a:latin typeface="Utopia Std"/>
                <a:cs typeface="Utopia Std"/>
              </a:rPr>
              <a:t>. </a:t>
            </a:r>
            <a:endParaRPr sz="1200" dirty="0">
              <a:latin typeface="Utopia Std"/>
              <a:cs typeface="Utopia Std"/>
            </a:endParaRPr>
          </a:p>
        </p:txBody>
      </p:sp>
      <p:sp>
        <p:nvSpPr>
          <p:cNvPr id="12" name="object 12"/>
          <p:cNvSpPr txBox="1"/>
          <p:nvPr/>
        </p:nvSpPr>
        <p:spPr>
          <a:xfrm>
            <a:off x="6153802" y="1943851"/>
            <a:ext cx="3986529" cy="751488"/>
          </a:xfrm>
          <a:prstGeom prst="rect">
            <a:avLst/>
          </a:prstGeom>
        </p:spPr>
        <p:txBody>
          <a:bodyPr vert="horz" wrap="square" lIns="0" tIns="12700" rIns="0" bIns="0" rtlCol="0">
            <a:spAutoFit/>
          </a:bodyPr>
          <a:lstStyle/>
          <a:p>
            <a:pPr marL="12700" marR="5080">
              <a:lnSpc>
                <a:spcPct val="100000"/>
              </a:lnSpc>
              <a:spcBef>
                <a:spcPts val="100"/>
              </a:spcBef>
            </a:pPr>
            <a:r>
              <a:rPr lang="en-GB" sz="1200" b="1" dirty="0">
                <a:solidFill>
                  <a:srgbClr val="231F20"/>
                </a:solidFill>
                <a:latin typeface="Utopia Std"/>
                <a:cs typeface="Utopia Std"/>
              </a:rPr>
              <a:t>3.8 </a:t>
            </a:r>
            <a:r>
              <a:rPr lang="en-GB" sz="1200" dirty="0">
                <a:solidFill>
                  <a:srgbClr val="231F20"/>
                </a:solidFill>
                <a:latin typeface="Utopia Std"/>
                <a:cs typeface="Utopia Std"/>
              </a:rPr>
              <a:t>Universal health coverage must be achieved, including   protection against financial risks, access to vital information of high quality</a:t>
            </a:r>
            <a:r>
              <a:rPr lang="en-GB" sz="1200" spc="-10" dirty="0">
                <a:solidFill>
                  <a:srgbClr val="231F20"/>
                </a:solidFill>
                <a:latin typeface="Utopia Std"/>
                <a:cs typeface="Utopia Std"/>
              </a:rPr>
              <a:t>  and access to safe and vital quality medicine and vaccines to an affordable price for all.</a:t>
            </a:r>
            <a:endParaRPr lang="en-GB" sz="1200" dirty="0">
              <a:latin typeface="Utopia Std"/>
              <a:cs typeface="Utopia Std"/>
            </a:endParaRPr>
          </a:p>
        </p:txBody>
      </p:sp>
      <p:sp>
        <p:nvSpPr>
          <p:cNvPr id="13" name="object 13"/>
          <p:cNvSpPr txBox="1"/>
          <p:nvPr/>
        </p:nvSpPr>
        <p:spPr>
          <a:xfrm>
            <a:off x="6206218" y="2845602"/>
            <a:ext cx="3888394" cy="574040"/>
          </a:xfrm>
          <a:prstGeom prst="rect">
            <a:avLst/>
          </a:prstGeom>
        </p:spPr>
        <p:txBody>
          <a:bodyPr vert="horz" wrap="square" lIns="0" tIns="12700" rIns="0" bIns="0" rtlCol="0">
            <a:spAutoFit/>
          </a:bodyPr>
          <a:lstStyle/>
          <a:p>
            <a:pPr marL="12700" marR="5080">
              <a:lnSpc>
                <a:spcPct val="100000"/>
              </a:lnSpc>
              <a:spcBef>
                <a:spcPts val="100"/>
              </a:spcBef>
            </a:pPr>
            <a:r>
              <a:rPr lang="da-DK" sz="1200" b="1" spc="-5" dirty="0">
                <a:solidFill>
                  <a:srgbClr val="231F20"/>
                </a:solidFill>
                <a:latin typeface="Utopia Std"/>
                <a:cs typeface="Utopia Std"/>
              </a:rPr>
              <a:t>At Kirstineberg</a:t>
            </a:r>
            <a:r>
              <a:rPr sz="1200" b="1" dirty="0">
                <a:solidFill>
                  <a:srgbClr val="231F20"/>
                </a:solidFill>
                <a:latin typeface="Utopia Std"/>
                <a:cs typeface="Utopia Std"/>
              </a:rPr>
              <a:t>: </a:t>
            </a:r>
            <a:r>
              <a:rPr lang="en-GB" sz="1200" i="1" dirty="0">
                <a:solidFill>
                  <a:srgbClr val="231F20"/>
                </a:solidFill>
                <a:latin typeface="Utopia Std"/>
                <a:cs typeface="Utopia Std"/>
              </a:rPr>
              <a:t>This is covered by the danish community. We </a:t>
            </a:r>
            <a:r>
              <a:rPr lang="en-GB" sz="1200" i="1" spc="-10" dirty="0">
                <a:solidFill>
                  <a:srgbClr val="231F20"/>
                </a:solidFill>
                <a:latin typeface="Utopia Std"/>
                <a:cs typeface="Utopia Std"/>
              </a:rPr>
              <a:t> encourages all our employees to have an annual medical consultation.</a:t>
            </a:r>
            <a:endParaRPr lang="en-GB" sz="1200" i="1" dirty="0">
              <a:latin typeface="Utopia Std"/>
              <a:cs typeface="Utopia Std"/>
            </a:endParaRPr>
          </a:p>
        </p:txBody>
      </p:sp>
      <p:sp>
        <p:nvSpPr>
          <p:cNvPr id="14" name="object 14"/>
          <p:cNvSpPr txBox="1"/>
          <p:nvPr/>
        </p:nvSpPr>
        <p:spPr>
          <a:xfrm>
            <a:off x="6153802" y="3589771"/>
            <a:ext cx="3885565" cy="566822"/>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3.9 </a:t>
            </a:r>
            <a:r>
              <a:rPr lang="en-GB" sz="1200" dirty="0">
                <a:solidFill>
                  <a:srgbClr val="231F20"/>
                </a:solidFill>
                <a:latin typeface="Utopia Std"/>
                <a:cs typeface="Utopia Std"/>
              </a:rPr>
              <a:t>Before 2030 the number of death and illnesses as a cause by exposure of hazardous chemicals as well as air, water and soil pollution and contamination, significantly reduced.</a:t>
            </a:r>
            <a:endParaRPr lang="en-GB" sz="1200" dirty="0">
              <a:latin typeface="Utopia Std"/>
              <a:cs typeface="Utopia Std"/>
            </a:endParaRPr>
          </a:p>
        </p:txBody>
      </p:sp>
      <p:sp>
        <p:nvSpPr>
          <p:cNvPr id="15" name="object 15"/>
          <p:cNvSpPr txBox="1"/>
          <p:nvPr/>
        </p:nvSpPr>
        <p:spPr>
          <a:xfrm>
            <a:off x="6153802" y="4321292"/>
            <a:ext cx="3850004" cy="936154"/>
          </a:xfrm>
          <a:prstGeom prst="rect">
            <a:avLst/>
          </a:prstGeom>
        </p:spPr>
        <p:txBody>
          <a:bodyPr vert="horz" wrap="square" lIns="0" tIns="12700" rIns="0" bIns="0" rtlCol="0">
            <a:spAutoFit/>
          </a:bodyPr>
          <a:lstStyle/>
          <a:p>
            <a:pPr marL="12700" marR="5080">
              <a:lnSpc>
                <a:spcPct val="100000"/>
              </a:lnSpc>
              <a:spcBef>
                <a:spcPts val="100"/>
              </a:spcBef>
            </a:pPr>
            <a:r>
              <a:rPr lang="da-DK" sz="1200" b="1" spc="-5" dirty="0">
                <a:solidFill>
                  <a:srgbClr val="231F20"/>
                </a:solidFill>
                <a:latin typeface="Utopia Std"/>
                <a:cs typeface="Utopia Std"/>
              </a:rPr>
              <a:t>At Kirstineberg</a:t>
            </a:r>
            <a:r>
              <a:rPr sz="1200" b="1" dirty="0">
                <a:solidFill>
                  <a:srgbClr val="231F20"/>
                </a:solidFill>
                <a:latin typeface="Utopia Std"/>
                <a:cs typeface="Utopia Std"/>
              </a:rPr>
              <a:t>: </a:t>
            </a:r>
            <a:r>
              <a:rPr lang="en-GB" sz="1200" i="1" dirty="0">
                <a:solidFill>
                  <a:srgbClr val="231F20"/>
                </a:solidFill>
                <a:latin typeface="Utopia Std"/>
                <a:cs typeface="Utopia Std"/>
              </a:rPr>
              <a:t>Our company is certified in Global GAP and MPS.</a:t>
            </a:r>
            <a:r>
              <a:rPr lang="en-GB" sz="1200" i="1" spc="-10" dirty="0">
                <a:solidFill>
                  <a:srgbClr val="231F20"/>
                </a:solidFill>
                <a:latin typeface="Utopia Std"/>
                <a:cs typeface="Utopia Std"/>
              </a:rPr>
              <a:t> We have the statutory workplace assessments APV, for example how to relate to chemicals and use of protective equipment.</a:t>
            </a:r>
            <a:r>
              <a:rPr lang="en-GB" sz="1200" i="1" dirty="0">
                <a:solidFill>
                  <a:srgbClr val="231F20"/>
                </a:solidFill>
                <a:latin typeface="Utopia Std"/>
                <a:cs typeface="Utopia Std"/>
              </a:rPr>
              <a:t> Our company policy is that no employee may be injured or injured by the use of fertilizers or chemicals.</a:t>
            </a:r>
            <a:endParaRPr lang="en-GB" sz="1200" dirty="0">
              <a:latin typeface="Utopia Std"/>
              <a:cs typeface="Utopia Std"/>
            </a:endParaRPr>
          </a:p>
        </p:txBody>
      </p:sp>
      <p:sp>
        <p:nvSpPr>
          <p:cNvPr id="16" name="object 16"/>
          <p:cNvSpPr/>
          <p:nvPr/>
        </p:nvSpPr>
        <p:spPr>
          <a:xfrm>
            <a:off x="5986576" y="1998007"/>
            <a:ext cx="0" cy="4140200"/>
          </a:xfrm>
          <a:custGeom>
            <a:avLst/>
            <a:gdLst/>
            <a:ahLst/>
            <a:cxnLst/>
            <a:rect l="l" t="t" r="r" b="b"/>
            <a:pathLst>
              <a:path h="4140200">
                <a:moveTo>
                  <a:pt x="0" y="0"/>
                </a:moveTo>
                <a:lnTo>
                  <a:pt x="0" y="4139996"/>
                </a:lnTo>
              </a:path>
            </a:pathLst>
          </a:custGeom>
          <a:ln w="12700">
            <a:solidFill>
              <a:srgbClr val="115D49"/>
            </a:solidFill>
          </a:ln>
        </p:spPr>
        <p:txBody>
          <a:bodyPr wrap="square" lIns="0" tIns="0" rIns="0" bIns="0" rtlCol="0"/>
          <a:lstStyle/>
          <a:p>
            <a:endParaRPr dirty="0"/>
          </a:p>
        </p:txBody>
      </p:sp>
      <p:sp>
        <p:nvSpPr>
          <p:cNvPr id="18" name="Rectangle 2">
            <a:extLst>
              <a:ext uri="{FF2B5EF4-FFF2-40B4-BE49-F238E27FC236}">
                <a16:creationId xmlns:a16="http://schemas.microsoft.com/office/drawing/2014/main" id="{95DDA6E2-8FBE-4A9D-8687-008F67463C99}"/>
              </a:ext>
            </a:extLst>
          </p:cNvPr>
          <p:cNvSpPr>
            <a:spLocks noChangeArrowheads="1"/>
          </p:cNvSpPr>
          <p:nvPr/>
        </p:nvSpPr>
        <p:spPr bwMode="auto">
          <a:xfrm>
            <a:off x="0" y="109330"/>
            <a:ext cx="65" cy="2385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9" name="Rectangle 3">
            <a:extLst>
              <a:ext uri="{FF2B5EF4-FFF2-40B4-BE49-F238E27FC236}">
                <a16:creationId xmlns:a16="http://schemas.microsoft.com/office/drawing/2014/main" id="{8722FB73-E18E-409D-9EAF-0B256ED96520}"/>
              </a:ext>
            </a:extLst>
          </p:cNvPr>
          <p:cNvSpPr>
            <a:spLocks noChangeArrowheads="1"/>
          </p:cNvSpPr>
          <p:nvPr/>
        </p:nvSpPr>
        <p:spPr bwMode="auto">
          <a:xfrm>
            <a:off x="0" y="109330"/>
            <a:ext cx="65" cy="2385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8010"/>
            <a:ext cx="5849997" cy="6983996"/>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dirty="0"/>
          </a:p>
        </p:txBody>
      </p:sp>
      <p:sp>
        <p:nvSpPr>
          <p:cNvPr id="5" name="object 5"/>
          <p:cNvSpPr txBox="1"/>
          <p:nvPr/>
        </p:nvSpPr>
        <p:spPr>
          <a:xfrm>
            <a:off x="3065299" y="6626216"/>
            <a:ext cx="3640454" cy="320601"/>
          </a:xfrm>
          <a:prstGeom prst="rect">
            <a:avLst/>
          </a:prstGeom>
        </p:spPr>
        <p:txBody>
          <a:bodyPr vert="horz" wrap="square" lIns="0" tIns="12700" rIns="0" bIns="0" rtlCol="0">
            <a:spAutoFit/>
          </a:bodyPr>
          <a:lstStyle/>
          <a:p>
            <a:pPr marL="12700">
              <a:spcBef>
                <a:spcPts val="100"/>
              </a:spcBef>
            </a:pPr>
            <a:r>
              <a:rPr lang="en-GB" sz="2000" i="1" spc="-10" dirty="0">
                <a:solidFill>
                  <a:srgbClr val="FFFFFF"/>
                </a:solidFill>
                <a:latin typeface="Utopia Std"/>
                <a:cs typeface="Utopia Std"/>
              </a:rPr>
              <a:t>We take sustainability seriously </a:t>
            </a:r>
            <a:endParaRPr sz="2000" dirty="0">
              <a:latin typeface="Utopia Std"/>
              <a:cs typeface="Utopia Std"/>
            </a:endParaRPr>
          </a:p>
        </p:txBody>
      </p:sp>
      <p:sp>
        <p:nvSpPr>
          <p:cNvPr id="6" name="object 6"/>
          <p:cNvSpPr txBox="1"/>
          <p:nvPr/>
        </p:nvSpPr>
        <p:spPr>
          <a:xfrm>
            <a:off x="1787300" y="2372177"/>
            <a:ext cx="3880485" cy="2782813"/>
          </a:xfrm>
          <a:prstGeom prst="rect">
            <a:avLst/>
          </a:prstGeom>
        </p:spPr>
        <p:txBody>
          <a:bodyPr vert="horz" wrap="square" lIns="0" tIns="12700" rIns="0" bIns="0" rtlCol="0">
            <a:spAutoFit/>
          </a:bodyPr>
          <a:lstStyle/>
          <a:p>
            <a:pPr marL="12700">
              <a:lnSpc>
                <a:spcPct val="100000"/>
              </a:lnSpc>
              <a:spcBef>
                <a:spcPts val="100"/>
              </a:spcBef>
            </a:pPr>
            <a:r>
              <a:rPr lang="en-GB" sz="2000" b="1" spc="-5" dirty="0">
                <a:solidFill>
                  <a:srgbClr val="FFFFFF"/>
                </a:solidFill>
                <a:latin typeface="Utopia Std"/>
                <a:cs typeface="Utopia Std"/>
              </a:rPr>
              <a:t>Clear water and sanity</a:t>
            </a:r>
            <a:r>
              <a:rPr sz="2000" b="1" dirty="0">
                <a:solidFill>
                  <a:srgbClr val="FFFFFF"/>
                </a:solidFill>
                <a:latin typeface="Utopia Std"/>
                <a:cs typeface="Utopia Std"/>
              </a:rPr>
              <a:t>.</a:t>
            </a:r>
            <a:endParaRPr sz="2000" dirty="0">
              <a:latin typeface="Utopia Std"/>
              <a:cs typeface="Utopia Std"/>
            </a:endParaRPr>
          </a:p>
          <a:p>
            <a:pPr marL="12700" marR="5080">
              <a:lnSpc>
                <a:spcPct val="100000"/>
              </a:lnSpc>
            </a:pPr>
            <a:r>
              <a:rPr lang="en-GB" sz="2000" spc="-5" dirty="0">
                <a:solidFill>
                  <a:srgbClr val="FFFFFF"/>
                </a:solidFill>
                <a:latin typeface="Utopia Std"/>
                <a:cs typeface="Utopia Std"/>
              </a:rPr>
              <a:t>Before </a:t>
            </a:r>
            <a:r>
              <a:rPr sz="2000" dirty="0">
                <a:solidFill>
                  <a:srgbClr val="FFFFFF"/>
                </a:solidFill>
                <a:latin typeface="Utopia Std"/>
                <a:cs typeface="Utopia Std"/>
              </a:rPr>
              <a:t>2030</a:t>
            </a:r>
            <a:r>
              <a:rPr lang="en-GB" sz="2000" dirty="0">
                <a:solidFill>
                  <a:srgbClr val="FFFFFF"/>
                </a:solidFill>
                <a:latin typeface="Utopia Std"/>
                <a:cs typeface="Utopia Std"/>
              </a:rPr>
              <a:t>, the water quality will be improved by reducing</a:t>
            </a:r>
            <a:r>
              <a:rPr sz="2000" spc="-10" dirty="0">
                <a:solidFill>
                  <a:srgbClr val="FFFFFF"/>
                </a:solidFill>
                <a:latin typeface="Utopia Std"/>
                <a:cs typeface="Utopia Std"/>
              </a:rPr>
              <a:t> </a:t>
            </a:r>
            <a:r>
              <a:rPr lang="en-GB" sz="2000" spc="-10" dirty="0">
                <a:solidFill>
                  <a:srgbClr val="FFFFFF"/>
                </a:solidFill>
                <a:latin typeface="Utopia Std"/>
                <a:cs typeface="Utopia Std"/>
              </a:rPr>
              <a:t>pollution, abolish waste dumping and minimize the dumping of dangerous chemicals and materials</a:t>
            </a:r>
            <a:r>
              <a:rPr sz="2000" spc="-20" dirty="0">
                <a:solidFill>
                  <a:srgbClr val="FFFFFF"/>
                </a:solidFill>
                <a:latin typeface="Utopia Std"/>
                <a:cs typeface="Utopia Std"/>
              </a:rPr>
              <a:t>, </a:t>
            </a:r>
            <a:r>
              <a:rPr lang="en-GB" sz="2000" dirty="0">
                <a:solidFill>
                  <a:srgbClr val="FFFFFF"/>
                </a:solidFill>
                <a:latin typeface="Utopia Std"/>
                <a:cs typeface="Utopia Std"/>
              </a:rPr>
              <a:t>and by halving the proportion of untreated wastewater and </a:t>
            </a:r>
            <a:r>
              <a:rPr lang="en-GB" sz="2000" spc="-5" dirty="0">
                <a:solidFill>
                  <a:srgbClr val="FFFFFF"/>
                </a:solidFill>
                <a:latin typeface="Utopia Std"/>
                <a:cs typeface="Utopia Std"/>
              </a:rPr>
              <a:t>significantly increasing recycling and safe recycling globally.</a:t>
            </a:r>
            <a:endParaRPr sz="2000" dirty="0">
              <a:latin typeface="Utopia Std"/>
              <a:cs typeface="Utopia Std"/>
            </a:endParaRPr>
          </a:p>
        </p:txBody>
      </p:sp>
      <p:sp>
        <p:nvSpPr>
          <p:cNvPr id="7" name="Rectangle 1">
            <a:extLst>
              <a:ext uri="{FF2B5EF4-FFF2-40B4-BE49-F238E27FC236}">
                <a16:creationId xmlns:a16="http://schemas.microsoft.com/office/drawing/2014/main" id="{3A3DA6D0-67FA-4BC2-B619-CAF119F8017A}"/>
              </a:ext>
            </a:extLst>
          </p:cNvPr>
          <p:cNvSpPr>
            <a:spLocks noChangeArrowheads="1"/>
          </p:cNvSpPr>
          <p:nvPr/>
        </p:nvSpPr>
        <p:spPr bwMode="auto">
          <a:xfrm>
            <a:off x="0" y="109330"/>
            <a:ext cx="65" cy="2385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085F9D8D-08B0-4400-99E5-45D5483764D0}"/>
              </a:ext>
            </a:extLst>
          </p:cNvPr>
          <p:cNvSpPr>
            <a:spLocks noChangeArrowheads="1"/>
          </p:cNvSpPr>
          <p:nvPr/>
        </p:nvSpPr>
        <p:spPr bwMode="auto">
          <a:xfrm>
            <a:off x="19928" y="187268"/>
            <a:ext cx="65" cy="2385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228268"/>
          </a:xfrm>
          <a:prstGeom prst="rect">
            <a:avLst/>
          </a:prstGeom>
        </p:spPr>
        <p:txBody>
          <a:bodyPr vert="horz" wrap="square" lIns="0" tIns="12700" rIns="0" bIns="0" rtlCol="0">
            <a:spAutoFit/>
          </a:bodyPr>
          <a:lstStyle/>
          <a:p>
            <a:pPr marL="12700">
              <a:lnSpc>
                <a:spcPct val="100000"/>
              </a:lnSpc>
              <a:spcBef>
                <a:spcPts val="100"/>
              </a:spcBef>
            </a:pPr>
            <a:r>
              <a:rPr lang="en-US" sz="1400" b="1" spc="-5" dirty="0">
                <a:solidFill>
                  <a:srgbClr val="231F20"/>
                </a:solidFill>
                <a:latin typeface="Utopia Std"/>
                <a:cs typeface="Utopia Std"/>
              </a:rPr>
              <a:t>FN’S </a:t>
            </a:r>
            <a:r>
              <a:rPr lang="en-US" sz="1400" b="1" dirty="0">
                <a:solidFill>
                  <a:srgbClr val="231F20"/>
                </a:solidFill>
                <a:latin typeface="Utopia Std"/>
                <a:cs typeface="Utopia Std"/>
              </a:rPr>
              <a:t>17 World goals for sustainable growth</a:t>
            </a:r>
            <a:endParaRPr lang="en-US" sz="1400" dirty="0">
              <a:latin typeface="Utopia Std"/>
              <a:cs typeface="Utopia Std"/>
            </a:endParaRPr>
          </a:p>
        </p:txBody>
      </p:sp>
      <p:sp>
        <p:nvSpPr>
          <p:cNvPr id="3" name="object 3"/>
          <p:cNvSpPr txBox="1"/>
          <p:nvPr/>
        </p:nvSpPr>
        <p:spPr>
          <a:xfrm>
            <a:off x="3992299" y="6692217"/>
            <a:ext cx="3429000" cy="320601"/>
          </a:xfrm>
          <a:prstGeom prst="rect">
            <a:avLst/>
          </a:prstGeom>
        </p:spPr>
        <p:txBody>
          <a:bodyPr vert="horz" wrap="square" lIns="0" tIns="12700" rIns="0" bIns="0" rtlCol="0">
            <a:spAutoFit/>
          </a:bodyPr>
          <a:lstStyle/>
          <a:p>
            <a:pPr marL="12700">
              <a:lnSpc>
                <a:spcPct val="100000"/>
              </a:lnSpc>
              <a:spcBef>
                <a:spcPts val="100"/>
              </a:spcBef>
            </a:pPr>
            <a:r>
              <a:rPr lang="en-GB" sz="2000" i="1" spc="-10" dirty="0">
                <a:solidFill>
                  <a:srgbClr val="115D49"/>
                </a:solidFill>
                <a:latin typeface="Utopia Std"/>
                <a:cs typeface="Utopia Std"/>
              </a:rPr>
              <a:t>We take sustainability seriously</a:t>
            </a:r>
            <a:endParaRPr lang="en-GB" sz="2000" dirty="0">
              <a:latin typeface="Utopia Std"/>
              <a:cs typeface="Utopia Std"/>
            </a:endParaRPr>
          </a:p>
        </p:txBody>
      </p:sp>
      <p:sp>
        <p:nvSpPr>
          <p:cNvPr id="4" name="object 4"/>
          <p:cNvSpPr txBox="1">
            <a:spLocks noGrp="1"/>
          </p:cNvSpPr>
          <p:nvPr>
            <p:ph type="title"/>
          </p:nvPr>
        </p:nvSpPr>
        <p:spPr>
          <a:xfrm>
            <a:off x="1829300" y="819275"/>
            <a:ext cx="2779395" cy="289823"/>
          </a:xfrm>
          <a:prstGeom prst="rect">
            <a:avLst/>
          </a:prstGeom>
        </p:spPr>
        <p:txBody>
          <a:bodyPr vert="horz" wrap="square" lIns="0" tIns="12700" rIns="0" bIns="0" rtlCol="0">
            <a:spAutoFit/>
          </a:bodyPr>
          <a:lstStyle/>
          <a:p>
            <a:pPr marL="12700">
              <a:lnSpc>
                <a:spcPct val="100000"/>
              </a:lnSpc>
              <a:spcBef>
                <a:spcPts val="100"/>
              </a:spcBef>
            </a:pPr>
            <a:r>
              <a:rPr lang="en-GB" sz="1800" dirty="0"/>
              <a:t>Clean water and sanity</a:t>
            </a:r>
          </a:p>
        </p:txBody>
      </p:sp>
      <p:sp>
        <p:nvSpPr>
          <p:cNvPr id="5" name="object 5"/>
          <p:cNvSpPr txBox="1"/>
          <p:nvPr/>
        </p:nvSpPr>
        <p:spPr>
          <a:xfrm>
            <a:off x="1829300" y="1943851"/>
            <a:ext cx="3940175" cy="936154"/>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6.3 </a:t>
            </a:r>
            <a:r>
              <a:rPr lang="en-GB" sz="1200" b="1" spc="-5" dirty="0">
                <a:solidFill>
                  <a:srgbClr val="231F20"/>
                </a:solidFill>
                <a:latin typeface="Utopia Std"/>
                <a:cs typeface="Utopia Std"/>
              </a:rPr>
              <a:t>Before 2030 the quality of water must be improved </a:t>
            </a:r>
            <a:r>
              <a:rPr lang="en-GB" sz="1200" spc="-5" dirty="0">
                <a:solidFill>
                  <a:srgbClr val="231F20"/>
                </a:solidFill>
                <a:latin typeface="Utopia Std"/>
                <a:cs typeface="Utopia Std"/>
              </a:rPr>
              <a:t> by reducing pollution,  abolish waste dumping and minimize emissions of hazardous chemicals and materials, and by halving the shares of untreated wastewater and significantly increase recycling and safe recycling globally.</a:t>
            </a:r>
            <a:endParaRPr lang="en-GB" sz="1200" dirty="0">
              <a:latin typeface="Utopia Std"/>
              <a:cs typeface="Utopia Std"/>
            </a:endParaRPr>
          </a:p>
        </p:txBody>
      </p:sp>
      <p:sp>
        <p:nvSpPr>
          <p:cNvPr id="6" name="object 6"/>
          <p:cNvSpPr txBox="1"/>
          <p:nvPr/>
        </p:nvSpPr>
        <p:spPr>
          <a:xfrm>
            <a:off x="1829300" y="3041131"/>
            <a:ext cx="3947160" cy="1120820"/>
          </a:xfrm>
          <a:prstGeom prst="rect">
            <a:avLst/>
          </a:prstGeom>
        </p:spPr>
        <p:txBody>
          <a:bodyPr vert="horz" wrap="square" lIns="0" tIns="12700" rIns="0" bIns="0" rtlCol="0">
            <a:spAutoFit/>
          </a:bodyPr>
          <a:lstStyle/>
          <a:p>
            <a:pPr marL="12700" marR="132715">
              <a:lnSpc>
                <a:spcPct val="100000"/>
              </a:lnSpc>
              <a:spcBef>
                <a:spcPts val="100"/>
              </a:spcBef>
            </a:pPr>
            <a:r>
              <a:rPr lang="da-DK" sz="1200" b="1" spc="-5" dirty="0">
                <a:solidFill>
                  <a:srgbClr val="231F20"/>
                </a:solidFill>
                <a:latin typeface="Utopia Std"/>
                <a:cs typeface="Utopia Std"/>
              </a:rPr>
              <a:t>At Kirstineberg</a:t>
            </a:r>
            <a:r>
              <a:rPr sz="1200" b="1" dirty="0">
                <a:solidFill>
                  <a:srgbClr val="231F20"/>
                </a:solidFill>
                <a:latin typeface="Utopia Std"/>
                <a:cs typeface="Utopia Std"/>
              </a:rPr>
              <a:t>: </a:t>
            </a:r>
            <a:r>
              <a:rPr lang="en-GB" sz="1200" i="1" dirty="0">
                <a:solidFill>
                  <a:srgbClr val="231F20"/>
                </a:solidFill>
                <a:latin typeface="Utopia Std"/>
                <a:cs typeface="Utopia Std"/>
              </a:rPr>
              <a:t>Through our certification, we have a written procedure for handling all types of waste so that it is handled environmentally optimally and thereby leaves the company no negative imprint. We focus on </a:t>
            </a:r>
            <a:r>
              <a:rPr lang="en-GB" sz="1200" i="1" dirty="0" err="1">
                <a:solidFill>
                  <a:srgbClr val="231F20"/>
                </a:solidFill>
                <a:latin typeface="Utopia Std"/>
                <a:cs typeface="Utopia Std"/>
              </a:rPr>
              <a:t>rewaste</a:t>
            </a:r>
            <a:r>
              <a:rPr lang="en-GB" sz="1200" i="1" dirty="0">
                <a:solidFill>
                  <a:srgbClr val="231F20"/>
                </a:solidFill>
                <a:latin typeface="Utopia Std"/>
                <a:cs typeface="Utopia Std"/>
              </a:rPr>
              <a:t> disposal, if possible. Waste from the company is handled at public/ professional companies.</a:t>
            </a:r>
            <a:endParaRPr lang="en-GB" sz="1200" dirty="0">
              <a:latin typeface="Utopia Std"/>
              <a:cs typeface="Utopia Std"/>
            </a:endParaRPr>
          </a:p>
        </p:txBody>
      </p:sp>
      <p:sp>
        <p:nvSpPr>
          <p:cNvPr id="7" name="object 7"/>
          <p:cNvSpPr txBox="1"/>
          <p:nvPr/>
        </p:nvSpPr>
        <p:spPr>
          <a:xfrm>
            <a:off x="6153802" y="1943851"/>
            <a:ext cx="3924300" cy="936154"/>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6.4 </a:t>
            </a:r>
            <a:r>
              <a:rPr lang="en-GB" sz="1200" b="1" dirty="0">
                <a:solidFill>
                  <a:srgbClr val="231F20"/>
                </a:solidFill>
                <a:latin typeface="Utopia Std"/>
                <a:cs typeface="Utopia Std"/>
              </a:rPr>
              <a:t>By 2030 the efficiency of water consumption by all sectors significantly increases. </a:t>
            </a:r>
            <a:r>
              <a:rPr lang="en-GB" sz="1200" spc="5" dirty="0">
                <a:solidFill>
                  <a:srgbClr val="231F20"/>
                </a:solidFill>
                <a:latin typeface="Utopia Std"/>
                <a:cs typeface="Utopia Std"/>
              </a:rPr>
              <a:t> And sustainable collection and supply of fresh water must be ensured to meet</a:t>
            </a:r>
            <a:r>
              <a:rPr lang="en-GB" sz="1200" spc="-5" dirty="0">
                <a:solidFill>
                  <a:srgbClr val="231F20"/>
                </a:solidFill>
                <a:latin typeface="Utopia Std"/>
                <a:cs typeface="Utopia Std"/>
              </a:rPr>
              <a:t> water scarcity and to reduce the number of people suffering from water shortages.</a:t>
            </a:r>
            <a:endParaRPr lang="en-GB" sz="1200" dirty="0">
              <a:latin typeface="Utopia Std"/>
              <a:cs typeface="Utopia Std"/>
            </a:endParaRPr>
          </a:p>
        </p:txBody>
      </p:sp>
      <p:sp>
        <p:nvSpPr>
          <p:cNvPr id="8" name="object 8"/>
          <p:cNvSpPr txBox="1"/>
          <p:nvPr/>
        </p:nvSpPr>
        <p:spPr>
          <a:xfrm>
            <a:off x="6153802" y="3041131"/>
            <a:ext cx="3912235" cy="382156"/>
          </a:xfrm>
          <a:prstGeom prst="rect">
            <a:avLst/>
          </a:prstGeom>
        </p:spPr>
        <p:txBody>
          <a:bodyPr vert="horz" wrap="square" lIns="0" tIns="12700" rIns="0" bIns="0" rtlCol="0">
            <a:spAutoFit/>
          </a:bodyPr>
          <a:lstStyle/>
          <a:p>
            <a:pPr marL="12700" marR="5080">
              <a:lnSpc>
                <a:spcPct val="100000"/>
              </a:lnSpc>
              <a:spcBef>
                <a:spcPts val="100"/>
              </a:spcBef>
            </a:pPr>
            <a:r>
              <a:rPr lang="da-DK" sz="1200" b="1" spc="-5" dirty="0">
                <a:solidFill>
                  <a:srgbClr val="231F20"/>
                </a:solidFill>
                <a:latin typeface="Utopia Std"/>
                <a:cs typeface="Utopia Std"/>
              </a:rPr>
              <a:t>At </a:t>
            </a:r>
            <a:r>
              <a:rPr sz="1200" b="1" dirty="0">
                <a:solidFill>
                  <a:srgbClr val="231F20"/>
                </a:solidFill>
                <a:latin typeface="Utopia Std"/>
                <a:cs typeface="Utopia Std"/>
              </a:rPr>
              <a:t>Kirstineberg: </a:t>
            </a:r>
            <a:r>
              <a:rPr lang="en-GB" sz="1200" i="1" spc="-10" dirty="0">
                <a:solidFill>
                  <a:srgbClr val="231F20"/>
                </a:solidFill>
                <a:latin typeface="Utopia Std"/>
                <a:cs typeface="Utopia Std"/>
              </a:rPr>
              <a:t>Ensured through drip irrigation and collection of surplus water – we do not loose water unnecessary</a:t>
            </a:r>
            <a:r>
              <a:rPr lang="da-DK" sz="1200" i="1" spc="-10" dirty="0">
                <a:solidFill>
                  <a:srgbClr val="231F20"/>
                </a:solidFill>
                <a:latin typeface="Utopia Std"/>
                <a:cs typeface="Utopia Std"/>
              </a:rPr>
              <a:t>.</a:t>
            </a:r>
            <a:endParaRPr sz="1200" dirty="0">
              <a:latin typeface="Utopia Std"/>
              <a:cs typeface="Utopia Std"/>
            </a:endParaRPr>
          </a:p>
        </p:txBody>
      </p:sp>
      <p:sp>
        <p:nvSpPr>
          <p:cNvPr id="9" name="object 9"/>
          <p:cNvSpPr/>
          <p:nvPr/>
        </p:nvSpPr>
        <p:spPr>
          <a:xfrm>
            <a:off x="5986576" y="1998007"/>
            <a:ext cx="0" cy="2124075"/>
          </a:xfrm>
          <a:custGeom>
            <a:avLst/>
            <a:gdLst/>
            <a:ahLst/>
            <a:cxnLst/>
            <a:rect l="l" t="t" r="r" b="b"/>
            <a:pathLst>
              <a:path h="2124075">
                <a:moveTo>
                  <a:pt x="0" y="0"/>
                </a:moveTo>
                <a:lnTo>
                  <a:pt x="0" y="2123998"/>
                </a:lnTo>
              </a:path>
            </a:pathLst>
          </a:custGeom>
          <a:ln w="12700">
            <a:solidFill>
              <a:srgbClr val="115D49"/>
            </a:solidFill>
          </a:ln>
        </p:spPr>
        <p:txBody>
          <a:bodyPr wrap="square" lIns="0" tIns="0" rIns="0" bIns="0" rtlCol="0"/>
          <a:lstStyle/>
          <a:p>
            <a:endParaRPr/>
          </a:p>
        </p:txBody>
      </p:sp>
      <p:sp>
        <p:nvSpPr>
          <p:cNvPr id="10" name="object 10"/>
          <p:cNvSpPr/>
          <p:nvPr/>
        </p:nvSpPr>
        <p:spPr>
          <a:xfrm>
            <a:off x="287997" y="288010"/>
            <a:ext cx="1294130" cy="1294130"/>
          </a:xfrm>
          <a:custGeom>
            <a:avLst/>
            <a:gdLst/>
            <a:ahLst/>
            <a:cxnLst/>
            <a:rect l="l" t="t" r="r" b="b"/>
            <a:pathLst>
              <a:path w="1294130" h="1294130">
                <a:moveTo>
                  <a:pt x="1294015" y="1294091"/>
                </a:moveTo>
                <a:lnTo>
                  <a:pt x="0" y="1294091"/>
                </a:lnTo>
                <a:lnTo>
                  <a:pt x="0" y="0"/>
                </a:lnTo>
                <a:lnTo>
                  <a:pt x="1294015" y="0"/>
                </a:lnTo>
                <a:lnTo>
                  <a:pt x="1294015" y="1294091"/>
                </a:lnTo>
                <a:close/>
              </a:path>
            </a:pathLst>
          </a:custGeom>
          <a:solidFill>
            <a:srgbClr val="00AED5"/>
          </a:solidFill>
        </p:spPr>
        <p:txBody>
          <a:bodyPr wrap="square" lIns="0" tIns="0" rIns="0" bIns="0" rtlCol="0"/>
          <a:lstStyle/>
          <a:p>
            <a:endParaRPr/>
          </a:p>
        </p:txBody>
      </p:sp>
      <p:sp>
        <p:nvSpPr>
          <p:cNvPr id="11" name="object 11"/>
          <p:cNvSpPr/>
          <p:nvPr/>
        </p:nvSpPr>
        <p:spPr>
          <a:xfrm>
            <a:off x="419897" y="393738"/>
            <a:ext cx="128905" cy="267335"/>
          </a:xfrm>
          <a:custGeom>
            <a:avLst/>
            <a:gdLst/>
            <a:ahLst/>
            <a:cxnLst/>
            <a:rect l="l" t="t" r="r" b="b"/>
            <a:pathLst>
              <a:path w="128904" h="267334">
                <a:moveTo>
                  <a:pt x="63499" y="0"/>
                </a:moveTo>
                <a:lnTo>
                  <a:pt x="34097" y="5264"/>
                </a:lnTo>
                <a:lnTo>
                  <a:pt x="14433" y="19907"/>
                </a:lnTo>
                <a:lnTo>
                  <a:pt x="3428" y="42198"/>
                </a:lnTo>
                <a:lnTo>
                  <a:pt x="0" y="70408"/>
                </a:lnTo>
                <a:lnTo>
                  <a:pt x="0" y="197408"/>
                </a:lnTo>
                <a:lnTo>
                  <a:pt x="3487" y="225348"/>
                </a:lnTo>
                <a:lnTo>
                  <a:pt x="14625" y="247403"/>
                </a:lnTo>
                <a:lnTo>
                  <a:pt x="34423" y="261879"/>
                </a:lnTo>
                <a:lnTo>
                  <a:pt x="63893" y="267080"/>
                </a:lnTo>
                <a:lnTo>
                  <a:pt x="93635" y="262478"/>
                </a:lnTo>
                <a:lnTo>
                  <a:pt x="113674" y="249323"/>
                </a:lnTo>
                <a:lnTo>
                  <a:pt x="123509" y="231292"/>
                </a:lnTo>
                <a:lnTo>
                  <a:pt x="63893" y="231292"/>
                </a:lnTo>
                <a:lnTo>
                  <a:pt x="54529" y="229476"/>
                </a:lnTo>
                <a:lnTo>
                  <a:pt x="48204" y="224267"/>
                </a:lnTo>
                <a:lnTo>
                  <a:pt x="44625" y="216027"/>
                </a:lnTo>
                <a:lnTo>
                  <a:pt x="43497" y="205117"/>
                </a:lnTo>
                <a:lnTo>
                  <a:pt x="43497" y="157378"/>
                </a:lnTo>
                <a:lnTo>
                  <a:pt x="45116" y="147490"/>
                </a:lnTo>
                <a:lnTo>
                  <a:pt x="48975" y="139976"/>
                </a:lnTo>
                <a:lnTo>
                  <a:pt x="55290" y="135200"/>
                </a:lnTo>
                <a:lnTo>
                  <a:pt x="64274" y="133527"/>
                </a:lnTo>
                <a:lnTo>
                  <a:pt x="124854" y="133527"/>
                </a:lnTo>
                <a:lnTo>
                  <a:pt x="118462" y="119684"/>
                </a:lnTo>
                <a:lnTo>
                  <a:pt x="43497" y="119684"/>
                </a:lnTo>
                <a:lnTo>
                  <a:pt x="43497" y="63487"/>
                </a:lnTo>
                <a:lnTo>
                  <a:pt x="44525" y="52618"/>
                </a:lnTo>
                <a:lnTo>
                  <a:pt x="47971" y="44099"/>
                </a:lnTo>
                <a:lnTo>
                  <a:pt x="54373" y="38539"/>
                </a:lnTo>
                <a:lnTo>
                  <a:pt x="64274" y="36550"/>
                </a:lnTo>
                <a:lnTo>
                  <a:pt x="120821" y="36550"/>
                </a:lnTo>
                <a:lnTo>
                  <a:pt x="112277" y="18273"/>
                </a:lnTo>
                <a:lnTo>
                  <a:pt x="93516" y="4808"/>
                </a:lnTo>
                <a:lnTo>
                  <a:pt x="63499" y="0"/>
                </a:lnTo>
                <a:close/>
              </a:path>
              <a:path w="128904" h="267334">
                <a:moveTo>
                  <a:pt x="124854" y="133527"/>
                </a:moveTo>
                <a:lnTo>
                  <a:pt x="64274" y="133527"/>
                </a:lnTo>
                <a:lnTo>
                  <a:pt x="73848" y="135236"/>
                </a:lnTo>
                <a:lnTo>
                  <a:pt x="80287" y="140266"/>
                </a:lnTo>
                <a:lnTo>
                  <a:pt x="83914" y="148470"/>
                </a:lnTo>
                <a:lnTo>
                  <a:pt x="85051" y="159702"/>
                </a:lnTo>
                <a:lnTo>
                  <a:pt x="85051" y="205117"/>
                </a:lnTo>
                <a:lnTo>
                  <a:pt x="83856" y="216183"/>
                </a:lnTo>
                <a:lnTo>
                  <a:pt x="80102" y="224405"/>
                </a:lnTo>
                <a:lnTo>
                  <a:pt x="73532" y="229527"/>
                </a:lnTo>
                <a:lnTo>
                  <a:pt x="63893" y="231292"/>
                </a:lnTo>
                <a:lnTo>
                  <a:pt x="123509" y="231292"/>
                </a:lnTo>
                <a:lnTo>
                  <a:pt x="124983" y="228590"/>
                </a:lnTo>
                <a:lnTo>
                  <a:pt x="128536" y="201256"/>
                </a:lnTo>
                <a:lnTo>
                  <a:pt x="128536" y="162763"/>
                </a:lnTo>
                <a:lnTo>
                  <a:pt x="125398" y="134705"/>
                </a:lnTo>
                <a:lnTo>
                  <a:pt x="124854" y="133527"/>
                </a:lnTo>
                <a:close/>
              </a:path>
              <a:path w="128904" h="267334">
                <a:moveTo>
                  <a:pt x="80035" y="98513"/>
                </a:moveTo>
                <a:lnTo>
                  <a:pt x="67515" y="100035"/>
                </a:lnTo>
                <a:lnTo>
                  <a:pt x="57483" y="104336"/>
                </a:lnTo>
                <a:lnTo>
                  <a:pt x="49685" y="111019"/>
                </a:lnTo>
                <a:lnTo>
                  <a:pt x="43865" y="119684"/>
                </a:lnTo>
                <a:lnTo>
                  <a:pt x="118462" y="119684"/>
                </a:lnTo>
                <a:lnTo>
                  <a:pt x="116125" y="114622"/>
                </a:lnTo>
                <a:lnTo>
                  <a:pt x="100933" y="102546"/>
                </a:lnTo>
                <a:lnTo>
                  <a:pt x="80035" y="98513"/>
                </a:lnTo>
                <a:close/>
              </a:path>
              <a:path w="128904" h="267334">
                <a:moveTo>
                  <a:pt x="120821" y="36550"/>
                </a:moveTo>
                <a:lnTo>
                  <a:pt x="64274" y="36550"/>
                </a:lnTo>
                <a:lnTo>
                  <a:pt x="74110" y="38247"/>
                </a:lnTo>
                <a:lnTo>
                  <a:pt x="80383" y="43192"/>
                </a:lnTo>
                <a:lnTo>
                  <a:pt x="83700" y="51166"/>
                </a:lnTo>
                <a:lnTo>
                  <a:pt x="84670" y="61950"/>
                </a:lnTo>
                <a:lnTo>
                  <a:pt x="84670" y="79273"/>
                </a:lnTo>
                <a:lnTo>
                  <a:pt x="124688" y="79273"/>
                </a:lnTo>
                <a:lnTo>
                  <a:pt x="124688" y="65417"/>
                </a:lnTo>
                <a:lnTo>
                  <a:pt x="121946" y="38956"/>
                </a:lnTo>
                <a:lnTo>
                  <a:pt x="120821" y="36550"/>
                </a:lnTo>
                <a:close/>
              </a:path>
            </a:pathLst>
          </a:custGeom>
          <a:solidFill>
            <a:srgbClr val="FFFFFF"/>
          </a:solidFill>
        </p:spPr>
        <p:txBody>
          <a:bodyPr wrap="square" lIns="0" tIns="0" rIns="0" bIns="0" rtlCol="0"/>
          <a:lstStyle/>
          <a:p>
            <a:endParaRPr/>
          </a:p>
        </p:txBody>
      </p:sp>
      <p:sp>
        <p:nvSpPr>
          <p:cNvPr id="12" name="object 12"/>
          <p:cNvSpPr/>
          <p:nvPr/>
        </p:nvSpPr>
        <p:spPr>
          <a:xfrm>
            <a:off x="693964" y="809430"/>
            <a:ext cx="481330" cy="661035"/>
          </a:xfrm>
          <a:custGeom>
            <a:avLst/>
            <a:gdLst/>
            <a:ahLst/>
            <a:cxnLst/>
            <a:rect l="l" t="t" r="r" b="b"/>
            <a:pathLst>
              <a:path w="481330" h="661035">
                <a:moveTo>
                  <a:pt x="302920" y="487933"/>
                </a:moveTo>
                <a:lnTo>
                  <a:pt x="181356" y="487933"/>
                </a:lnTo>
                <a:lnTo>
                  <a:pt x="187972" y="565632"/>
                </a:lnTo>
                <a:lnTo>
                  <a:pt x="147243" y="565670"/>
                </a:lnTo>
                <a:lnTo>
                  <a:pt x="242023" y="660450"/>
                </a:lnTo>
                <a:lnTo>
                  <a:pt x="336981" y="565505"/>
                </a:lnTo>
                <a:lnTo>
                  <a:pt x="296316" y="565505"/>
                </a:lnTo>
                <a:lnTo>
                  <a:pt x="302920" y="487933"/>
                </a:lnTo>
                <a:close/>
              </a:path>
              <a:path w="481330" h="661035">
                <a:moveTo>
                  <a:pt x="337032" y="565454"/>
                </a:moveTo>
                <a:lnTo>
                  <a:pt x="296316" y="565505"/>
                </a:lnTo>
                <a:lnTo>
                  <a:pt x="336981" y="565505"/>
                </a:lnTo>
                <a:close/>
              </a:path>
              <a:path w="481330" h="661035">
                <a:moveTo>
                  <a:pt x="476796" y="0"/>
                </a:moveTo>
                <a:lnTo>
                  <a:pt x="4038" y="0"/>
                </a:lnTo>
                <a:lnTo>
                  <a:pt x="2540" y="660"/>
                </a:lnTo>
                <a:lnTo>
                  <a:pt x="1435" y="1854"/>
                </a:lnTo>
                <a:lnTo>
                  <a:pt x="406" y="3162"/>
                </a:lnTo>
                <a:lnTo>
                  <a:pt x="0" y="4787"/>
                </a:lnTo>
                <a:lnTo>
                  <a:pt x="266" y="6299"/>
                </a:lnTo>
                <a:lnTo>
                  <a:pt x="79565" y="485965"/>
                </a:lnTo>
                <a:lnTo>
                  <a:pt x="81876" y="487933"/>
                </a:lnTo>
                <a:lnTo>
                  <a:pt x="404152" y="487933"/>
                </a:lnTo>
                <a:lnTo>
                  <a:pt x="406425" y="485965"/>
                </a:lnTo>
                <a:lnTo>
                  <a:pt x="406819" y="483247"/>
                </a:lnTo>
                <a:lnTo>
                  <a:pt x="419030" y="404331"/>
                </a:lnTo>
                <a:lnTo>
                  <a:pt x="262301" y="404331"/>
                </a:lnTo>
                <a:lnTo>
                  <a:pt x="241909" y="403301"/>
                </a:lnTo>
                <a:lnTo>
                  <a:pt x="200828" y="394419"/>
                </a:lnTo>
                <a:lnTo>
                  <a:pt x="167647" y="356256"/>
                </a:lnTo>
                <a:lnTo>
                  <a:pt x="162860" y="328326"/>
                </a:lnTo>
                <a:lnTo>
                  <a:pt x="166961" y="302749"/>
                </a:lnTo>
                <a:lnTo>
                  <a:pt x="188335" y="261341"/>
                </a:lnTo>
                <a:lnTo>
                  <a:pt x="209662" y="228490"/>
                </a:lnTo>
                <a:lnTo>
                  <a:pt x="241693" y="180111"/>
                </a:lnTo>
                <a:lnTo>
                  <a:pt x="241693" y="179552"/>
                </a:lnTo>
                <a:lnTo>
                  <a:pt x="453811" y="179552"/>
                </a:lnTo>
                <a:lnTo>
                  <a:pt x="461878" y="127417"/>
                </a:lnTo>
                <a:lnTo>
                  <a:pt x="324064" y="127417"/>
                </a:lnTo>
                <a:lnTo>
                  <a:pt x="285879" y="127222"/>
                </a:lnTo>
                <a:lnTo>
                  <a:pt x="243357" y="117830"/>
                </a:lnTo>
                <a:lnTo>
                  <a:pt x="237173" y="115519"/>
                </a:lnTo>
                <a:lnTo>
                  <a:pt x="39281" y="115519"/>
                </a:lnTo>
                <a:lnTo>
                  <a:pt x="20777" y="20700"/>
                </a:lnTo>
                <a:lnTo>
                  <a:pt x="478390" y="20700"/>
                </a:lnTo>
                <a:lnTo>
                  <a:pt x="480872" y="4660"/>
                </a:lnTo>
                <a:lnTo>
                  <a:pt x="480390" y="3086"/>
                </a:lnTo>
                <a:lnTo>
                  <a:pt x="479374" y="1854"/>
                </a:lnTo>
                <a:lnTo>
                  <a:pt x="478269" y="660"/>
                </a:lnTo>
                <a:lnTo>
                  <a:pt x="476796" y="0"/>
                </a:lnTo>
                <a:close/>
              </a:path>
              <a:path w="481330" h="661035">
                <a:moveTo>
                  <a:pt x="453811" y="179552"/>
                </a:moveTo>
                <a:lnTo>
                  <a:pt x="242100" y="179552"/>
                </a:lnTo>
                <a:lnTo>
                  <a:pt x="242100" y="180111"/>
                </a:lnTo>
                <a:lnTo>
                  <a:pt x="274064" y="228490"/>
                </a:lnTo>
                <a:lnTo>
                  <a:pt x="295408" y="261341"/>
                </a:lnTo>
                <a:lnTo>
                  <a:pt x="308305" y="282308"/>
                </a:lnTo>
                <a:lnTo>
                  <a:pt x="316795" y="302749"/>
                </a:lnTo>
                <a:lnTo>
                  <a:pt x="320890" y="328326"/>
                </a:lnTo>
                <a:lnTo>
                  <a:pt x="316099" y="356256"/>
                </a:lnTo>
                <a:lnTo>
                  <a:pt x="297929" y="383755"/>
                </a:lnTo>
                <a:lnTo>
                  <a:pt x="285059" y="396391"/>
                </a:lnTo>
                <a:lnTo>
                  <a:pt x="274934" y="402639"/>
                </a:lnTo>
                <a:lnTo>
                  <a:pt x="262301" y="404331"/>
                </a:lnTo>
                <a:lnTo>
                  <a:pt x="419030" y="404331"/>
                </a:lnTo>
                <a:lnTo>
                  <a:pt x="453811" y="179552"/>
                </a:lnTo>
                <a:close/>
              </a:path>
              <a:path w="481330" h="661035">
                <a:moveTo>
                  <a:pt x="242100" y="179552"/>
                </a:moveTo>
                <a:lnTo>
                  <a:pt x="241693" y="179552"/>
                </a:lnTo>
                <a:lnTo>
                  <a:pt x="241909" y="179819"/>
                </a:lnTo>
                <a:lnTo>
                  <a:pt x="242100" y="179552"/>
                </a:lnTo>
                <a:close/>
              </a:path>
              <a:path w="481330" h="661035">
                <a:moveTo>
                  <a:pt x="425724" y="99110"/>
                </a:moveTo>
                <a:lnTo>
                  <a:pt x="414190" y="101054"/>
                </a:lnTo>
                <a:lnTo>
                  <a:pt x="402513" y="104914"/>
                </a:lnTo>
                <a:lnTo>
                  <a:pt x="361684" y="119589"/>
                </a:lnTo>
                <a:lnTo>
                  <a:pt x="324064" y="127417"/>
                </a:lnTo>
                <a:lnTo>
                  <a:pt x="461878" y="127417"/>
                </a:lnTo>
                <a:lnTo>
                  <a:pt x="465776" y="102222"/>
                </a:lnTo>
                <a:lnTo>
                  <a:pt x="446849" y="102222"/>
                </a:lnTo>
                <a:lnTo>
                  <a:pt x="436737" y="99396"/>
                </a:lnTo>
                <a:lnTo>
                  <a:pt x="425724" y="99110"/>
                </a:lnTo>
                <a:close/>
              </a:path>
              <a:path w="481330" h="661035">
                <a:moveTo>
                  <a:pt x="156910" y="91095"/>
                </a:moveTo>
                <a:lnTo>
                  <a:pt x="125996" y="95859"/>
                </a:lnTo>
                <a:lnTo>
                  <a:pt x="105001" y="103262"/>
                </a:lnTo>
                <a:lnTo>
                  <a:pt x="84024" y="109599"/>
                </a:lnTo>
                <a:lnTo>
                  <a:pt x="62354" y="113981"/>
                </a:lnTo>
                <a:lnTo>
                  <a:pt x="39281" y="115519"/>
                </a:lnTo>
                <a:lnTo>
                  <a:pt x="237173" y="115519"/>
                </a:lnTo>
                <a:lnTo>
                  <a:pt x="186210" y="96539"/>
                </a:lnTo>
                <a:lnTo>
                  <a:pt x="156910" y="91095"/>
                </a:lnTo>
                <a:close/>
              </a:path>
              <a:path w="481330" h="661035">
                <a:moveTo>
                  <a:pt x="478390" y="20700"/>
                </a:moveTo>
                <a:lnTo>
                  <a:pt x="460146" y="20700"/>
                </a:lnTo>
                <a:lnTo>
                  <a:pt x="446849" y="102222"/>
                </a:lnTo>
                <a:lnTo>
                  <a:pt x="465776" y="102222"/>
                </a:lnTo>
                <a:lnTo>
                  <a:pt x="478390" y="20700"/>
                </a:lnTo>
                <a:close/>
              </a:path>
            </a:pathLst>
          </a:custGeom>
          <a:solidFill>
            <a:srgbClr val="FFFFFF"/>
          </a:solidFill>
        </p:spPr>
        <p:txBody>
          <a:bodyPr wrap="square" lIns="0" tIns="0" rIns="0" bIns="0" rtlCol="0"/>
          <a:lstStyle/>
          <a:p>
            <a:endParaRPr/>
          </a:p>
        </p:txBody>
      </p:sp>
      <p:sp>
        <p:nvSpPr>
          <p:cNvPr id="13" name="object 13"/>
          <p:cNvSpPr/>
          <p:nvPr/>
        </p:nvSpPr>
        <p:spPr>
          <a:xfrm>
            <a:off x="681238" y="395207"/>
            <a:ext cx="465886" cy="105746"/>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81238" y="550769"/>
            <a:ext cx="113438" cy="10824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29628" y="550774"/>
            <a:ext cx="355274" cy="10822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8010"/>
            <a:ext cx="5849997" cy="6983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a:p>
        </p:txBody>
      </p:sp>
      <p:sp>
        <p:nvSpPr>
          <p:cNvPr id="5" name="object 5"/>
          <p:cNvSpPr txBox="1"/>
          <p:nvPr/>
        </p:nvSpPr>
        <p:spPr>
          <a:xfrm>
            <a:off x="3065299" y="6626216"/>
            <a:ext cx="3640454" cy="330200"/>
          </a:xfrm>
          <a:prstGeom prst="rect">
            <a:avLst/>
          </a:prstGeom>
        </p:spPr>
        <p:txBody>
          <a:bodyPr vert="horz" wrap="square" lIns="0" tIns="12700" rIns="0" bIns="0" rtlCol="0">
            <a:spAutoFit/>
          </a:bodyPr>
          <a:lstStyle/>
          <a:p>
            <a:pPr marL="12700">
              <a:lnSpc>
                <a:spcPct val="100000"/>
              </a:lnSpc>
              <a:spcBef>
                <a:spcPts val="100"/>
              </a:spcBef>
            </a:pPr>
            <a:r>
              <a:rPr lang="en-GB" sz="2000" i="1" dirty="0">
                <a:solidFill>
                  <a:schemeClr val="bg1"/>
                </a:solidFill>
                <a:latin typeface="Utopia Std"/>
                <a:cs typeface="Utopia Std"/>
              </a:rPr>
              <a:t>We take sustainability seriously</a:t>
            </a:r>
            <a:endParaRPr sz="2000" i="1" dirty="0">
              <a:solidFill>
                <a:schemeClr val="bg1"/>
              </a:solidFill>
              <a:latin typeface="Utopia Std"/>
              <a:cs typeface="Utopia Std"/>
            </a:endParaRPr>
          </a:p>
        </p:txBody>
      </p:sp>
      <p:sp>
        <p:nvSpPr>
          <p:cNvPr id="6" name="object 6"/>
          <p:cNvSpPr txBox="1"/>
          <p:nvPr/>
        </p:nvSpPr>
        <p:spPr>
          <a:xfrm>
            <a:off x="2070100" y="2327177"/>
            <a:ext cx="3349400" cy="3098284"/>
          </a:xfrm>
          <a:prstGeom prst="rect">
            <a:avLst/>
          </a:prstGeom>
        </p:spPr>
        <p:txBody>
          <a:bodyPr vert="horz" wrap="square" lIns="0" tIns="12700" rIns="0" bIns="0" rtlCol="0">
            <a:spAutoFit/>
          </a:bodyPr>
          <a:lstStyle/>
          <a:p>
            <a:pPr marL="12700">
              <a:lnSpc>
                <a:spcPct val="100000"/>
              </a:lnSpc>
              <a:spcBef>
                <a:spcPts val="100"/>
              </a:spcBef>
            </a:pPr>
            <a:r>
              <a:rPr lang="en-GB" sz="2000" b="1" dirty="0">
                <a:solidFill>
                  <a:srgbClr val="FFFFFF"/>
                </a:solidFill>
                <a:latin typeface="Utopia Std"/>
                <a:cs typeface="Utopia Std"/>
              </a:rPr>
              <a:t>Sustainable energy</a:t>
            </a:r>
            <a:r>
              <a:rPr sz="2000" b="1" dirty="0">
                <a:solidFill>
                  <a:srgbClr val="FFFFFF"/>
                </a:solidFill>
                <a:latin typeface="Utopia Std"/>
                <a:cs typeface="Utopia Std"/>
              </a:rPr>
              <a:t>.</a:t>
            </a:r>
            <a:endParaRPr sz="2000" dirty="0">
              <a:latin typeface="Utopia Std"/>
              <a:cs typeface="Utopia Std"/>
            </a:endParaRPr>
          </a:p>
          <a:p>
            <a:pPr marL="12700" marR="379730">
              <a:lnSpc>
                <a:spcPct val="100000"/>
              </a:lnSpc>
            </a:pPr>
            <a:r>
              <a:rPr lang="en-GB" sz="2000" spc="-5" dirty="0">
                <a:solidFill>
                  <a:srgbClr val="FFFFFF"/>
                </a:solidFill>
                <a:latin typeface="Utopia Std"/>
                <a:cs typeface="Utopia Std"/>
              </a:rPr>
              <a:t>Within 2030,</a:t>
            </a:r>
            <a:r>
              <a:rPr sz="2000" dirty="0">
                <a:solidFill>
                  <a:srgbClr val="FFFFFF"/>
                </a:solidFill>
                <a:latin typeface="Utopia Std"/>
                <a:cs typeface="Utopia Std"/>
              </a:rPr>
              <a:t> </a:t>
            </a:r>
            <a:r>
              <a:rPr lang="en-GB" sz="2000" spc="-5" dirty="0">
                <a:solidFill>
                  <a:srgbClr val="FFFFFF"/>
                </a:solidFill>
                <a:latin typeface="Utopia Std"/>
                <a:cs typeface="Utopia Std"/>
              </a:rPr>
              <a:t>the global speed for improving energy efficiency must be doubled</a:t>
            </a:r>
            <a:r>
              <a:rPr sz="2000" spc="-10" dirty="0">
                <a:solidFill>
                  <a:srgbClr val="FFFFFF"/>
                </a:solidFill>
                <a:latin typeface="Utopia Std"/>
                <a:cs typeface="Utopia Std"/>
              </a:rPr>
              <a:t>.</a:t>
            </a:r>
            <a:endParaRPr sz="2000" dirty="0">
              <a:latin typeface="Utopia Std"/>
              <a:cs typeface="Utopia Std"/>
            </a:endParaRPr>
          </a:p>
          <a:p>
            <a:pPr>
              <a:lnSpc>
                <a:spcPct val="100000"/>
              </a:lnSpc>
              <a:spcBef>
                <a:spcPts val="40"/>
              </a:spcBef>
            </a:pPr>
            <a:endParaRPr sz="2050" dirty="0">
              <a:latin typeface="Times New Roman"/>
              <a:cs typeface="Times New Roman"/>
            </a:endParaRPr>
          </a:p>
          <a:p>
            <a:pPr marL="12700" marR="5080">
              <a:lnSpc>
                <a:spcPct val="100000"/>
              </a:lnSpc>
            </a:pPr>
            <a:r>
              <a:rPr lang="en-GB" sz="2000" i="1" spc="-10" dirty="0">
                <a:solidFill>
                  <a:srgbClr val="FFFFFF"/>
                </a:solidFill>
                <a:latin typeface="Utopia Std"/>
                <a:cs typeface="Utopia Std"/>
              </a:rPr>
              <a:t>We water more during the night</a:t>
            </a:r>
            <a:r>
              <a:rPr sz="2000" i="1" spc="-10" dirty="0">
                <a:solidFill>
                  <a:srgbClr val="FFFFFF"/>
                </a:solidFill>
                <a:latin typeface="Utopia Std"/>
                <a:cs typeface="Utopia Std"/>
              </a:rPr>
              <a:t>.  </a:t>
            </a:r>
            <a:r>
              <a:rPr lang="en-GB" sz="2000" i="1" spc="-10" dirty="0">
                <a:solidFill>
                  <a:srgbClr val="FFFFFF"/>
                </a:solidFill>
                <a:latin typeface="Utopia Std"/>
                <a:cs typeface="Utopia Std"/>
              </a:rPr>
              <a:t>We will use green energy</a:t>
            </a:r>
            <a:r>
              <a:rPr sz="2000" i="1" spc="-10" dirty="0">
                <a:solidFill>
                  <a:srgbClr val="FFFFFF"/>
                </a:solidFill>
                <a:latin typeface="Utopia Std"/>
                <a:cs typeface="Utopia Std"/>
              </a:rPr>
              <a:t>.</a:t>
            </a:r>
            <a:endParaRPr sz="2000" dirty="0">
              <a:latin typeface="Utopia Std"/>
              <a:cs typeface="Utopia Std"/>
            </a:endParaRPr>
          </a:p>
          <a:p>
            <a:pPr marL="12700" marR="657860">
              <a:lnSpc>
                <a:spcPct val="100000"/>
              </a:lnSpc>
            </a:pPr>
            <a:r>
              <a:rPr lang="en-GB" sz="2000" i="1" spc="-10" dirty="0">
                <a:solidFill>
                  <a:srgbClr val="FFFFFF"/>
                </a:solidFill>
                <a:latin typeface="Utopia Std"/>
                <a:cs typeface="Utopia Std"/>
              </a:rPr>
              <a:t>We introduces ongoing energy saving measures everywhere</a:t>
            </a:r>
            <a:r>
              <a:rPr sz="2000" i="1" spc="-30" dirty="0">
                <a:solidFill>
                  <a:srgbClr val="FFFFFF"/>
                </a:solidFill>
                <a:latin typeface="Utopia Std"/>
                <a:cs typeface="Utopia Std"/>
              </a:rPr>
              <a:t>.</a:t>
            </a:r>
            <a:endParaRPr sz="2000" dirty="0">
              <a:latin typeface="Utopia Std"/>
              <a:cs typeface="Utopia St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197490"/>
          </a:xfrm>
          <a:prstGeom prst="rect">
            <a:avLst/>
          </a:prstGeom>
        </p:spPr>
        <p:txBody>
          <a:bodyPr vert="horz" wrap="square" lIns="0" tIns="12700" rIns="0" bIns="0" rtlCol="0">
            <a:spAutoFit/>
          </a:bodyPr>
          <a:lstStyle/>
          <a:p>
            <a:pPr marL="12700">
              <a:lnSpc>
                <a:spcPct val="100000"/>
              </a:lnSpc>
              <a:spcBef>
                <a:spcPts val="100"/>
              </a:spcBef>
            </a:pPr>
            <a:r>
              <a:rPr lang="en-GB" sz="1200" b="1" spc="-5" dirty="0">
                <a:solidFill>
                  <a:srgbClr val="231F20"/>
                </a:solidFill>
                <a:latin typeface="Utopia Std"/>
                <a:cs typeface="Utopia Std"/>
              </a:rPr>
              <a:t>UN`</a:t>
            </a:r>
            <a:r>
              <a:rPr sz="1200" b="1" spc="-5" dirty="0">
                <a:solidFill>
                  <a:srgbClr val="231F20"/>
                </a:solidFill>
                <a:latin typeface="Utopia Std"/>
                <a:cs typeface="Utopia Std"/>
              </a:rPr>
              <a:t>S </a:t>
            </a:r>
            <a:r>
              <a:rPr sz="1200" b="1" dirty="0">
                <a:solidFill>
                  <a:srgbClr val="231F20"/>
                </a:solidFill>
                <a:latin typeface="Utopia Std"/>
                <a:cs typeface="Utopia Std"/>
              </a:rPr>
              <a:t>17</a:t>
            </a:r>
            <a:r>
              <a:rPr lang="en-GB" sz="1200" b="1" dirty="0">
                <a:solidFill>
                  <a:srgbClr val="231F20"/>
                </a:solidFill>
                <a:latin typeface="Utopia Std"/>
                <a:cs typeface="Utopia Std"/>
              </a:rPr>
              <a:t> world goals for sustainable development </a:t>
            </a:r>
            <a:endParaRPr sz="1200" dirty="0">
              <a:latin typeface="Utopia Std"/>
              <a:cs typeface="Utopia Std"/>
            </a:endParaRPr>
          </a:p>
        </p:txBody>
      </p:sp>
      <p:sp>
        <p:nvSpPr>
          <p:cNvPr id="3" name="object 3"/>
          <p:cNvSpPr txBox="1"/>
          <p:nvPr/>
        </p:nvSpPr>
        <p:spPr>
          <a:xfrm>
            <a:off x="3992299" y="6692217"/>
            <a:ext cx="3429000" cy="320601"/>
          </a:xfrm>
          <a:prstGeom prst="rect">
            <a:avLst/>
          </a:prstGeom>
        </p:spPr>
        <p:txBody>
          <a:bodyPr vert="horz" wrap="square" lIns="0" tIns="12700" rIns="0" bIns="0" rtlCol="0">
            <a:spAutoFit/>
          </a:bodyPr>
          <a:lstStyle/>
          <a:p>
            <a:pPr marL="12700">
              <a:lnSpc>
                <a:spcPct val="100000"/>
              </a:lnSpc>
              <a:spcBef>
                <a:spcPts val="100"/>
              </a:spcBef>
            </a:pPr>
            <a:r>
              <a:rPr lang="en-GB" sz="2000" i="1" spc="-10" dirty="0">
                <a:solidFill>
                  <a:srgbClr val="115D49"/>
                </a:solidFill>
                <a:latin typeface="Utopia Std"/>
                <a:cs typeface="Utopia Std"/>
              </a:rPr>
              <a:t>We take sustainability seriously</a:t>
            </a:r>
            <a:endParaRPr sz="2000" dirty="0">
              <a:latin typeface="Utopia Std"/>
              <a:cs typeface="Utopia Std"/>
            </a:endParaRPr>
          </a:p>
        </p:txBody>
      </p:sp>
      <p:sp>
        <p:nvSpPr>
          <p:cNvPr id="4" name="object 4"/>
          <p:cNvSpPr txBox="1">
            <a:spLocks noGrp="1"/>
          </p:cNvSpPr>
          <p:nvPr>
            <p:ph type="title"/>
          </p:nvPr>
        </p:nvSpPr>
        <p:spPr>
          <a:xfrm>
            <a:off x="1829300" y="819275"/>
            <a:ext cx="2517775" cy="391160"/>
          </a:xfrm>
          <a:prstGeom prst="rect">
            <a:avLst/>
          </a:prstGeom>
        </p:spPr>
        <p:txBody>
          <a:bodyPr vert="horz" wrap="square" lIns="0" tIns="12700" rIns="0" bIns="0" rtlCol="0">
            <a:spAutoFit/>
          </a:bodyPr>
          <a:lstStyle/>
          <a:p>
            <a:pPr marL="12700">
              <a:lnSpc>
                <a:spcPct val="100000"/>
              </a:lnSpc>
              <a:spcBef>
                <a:spcPts val="100"/>
              </a:spcBef>
            </a:pPr>
            <a:r>
              <a:rPr lang="en-GB" dirty="0"/>
              <a:t>Sustainable energy</a:t>
            </a:r>
            <a:endParaRPr dirty="0"/>
          </a:p>
        </p:txBody>
      </p:sp>
      <p:sp>
        <p:nvSpPr>
          <p:cNvPr id="5" name="object 5"/>
          <p:cNvSpPr txBox="1"/>
          <p:nvPr/>
        </p:nvSpPr>
        <p:spPr>
          <a:xfrm>
            <a:off x="1829300" y="1943851"/>
            <a:ext cx="8258809" cy="759182"/>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Utopia Std"/>
                <a:cs typeface="Utopia Std"/>
              </a:rPr>
              <a:t>7.3 </a:t>
            </a:r>
            <a:r>
              <a:rPr lang="en-GB" sz="1200" b="1" spc="-5" dirty="0">
                <a:solidFill>
                  <a:srgbClr val="231F20"/>
                </a:solidFill>
                <a:latin typeface="Utopia Std"/>
                <a:cs typeface="Utopia Std"/>
              </a:rPr>
              <a:t>before</a:t>
            </a:r>
            <a:r>
              <a:rPr sz="1200" spc="-5" dirty="0">
                <a:solidFill>
                  <a:srgbClr val="231F20"/>
                </a:solidFill>
                <a:latin typeface="Utopia Std"/>
                <a:cs typeface="Utopia Std"/>
              </a:rPr>
              <a:t> </a:t>
            </a:r>
            <a:r>
              <a:rPr sz="1200" dirty="0">
                <a:solidFill>
                  <a:srgbClr val="231F20"/>
                </a:solidFill>
                <a:latin typeface="Utopia Std"/>
                <a:cs typeface="Utopia Std"/>
              </a:rPr>
              <a:t>2030 </a:t>
            </a:r>
            <a:r>
              <a:rPr lang="en-GB" sz="1200" spc="-5" dirty="0">
                <a:solidFill>
                  <a:srgbClr val="231F20"/>
                </a:solidFill>
                <a:latin typeface="Utopia Std"/>
                <a:cs typeface="Utopia Std"/>
              </a:rPr>
              <a:t>the improvement of energy efficiency of global speed dob</a:t>
            </a:r>
            <a:r>
              <a:rPr sz="1200" spc="-5" dirty="0">
                <a:solidFill>
                  <a:srgbClr val="231F20"/>
                </a:solidFill>
                <a:latin typeface="Utopia Std"/>
                <a:cs typeface="Utopia Std"/>
              </a:rPr>
              <a:t>les.</a:t>
            </a:r>
            <a:endParaRPr sz="1200" dirty="0">
              <a:latin typeface="Utopia Std"/>
              <a:cs typeface="Utopia Std"/>
            </a:endParaRPr>
          </a:p>
          <a:p>
            <a:pPr>
              <a:lnSpc>
                <a:spcPct val="100000"/>
              </a:lnSpc>
            </a:pPr>
            <a:endParaRPr sz="1250" dirty="0">
              <a:latin typeface="Times New Roman"/>
              <a:cs typeface="Times New Roman"/>
            </a:endParaRPr>
          </a:p>
          <a:p>
            <a:pPr marL="12700" marR="5080">
              <a:lnSpc>
                <a:spcPct val="100000"/>
              </a:lnSpc>
            </a:pPr>
            <a:r>
              <a:rPr lang="en-GB"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spc="-10" dirty="0">
                <a:solidFill>
                  <a:srgbClr val="231F20"/>
                </a:solidFill>
                <a:latin typeface="Utopia Std"/>
                <a:cs typeface="Utopia Std"/>
              </a:rPr>
              <a:t>We</a:t>
            </a:r>
            <a:r>
              <a:rPr sz="1200" i="1" spc="-10" dirty="0">
                <a:solidFill>
                  <a:srgbClr val="231F20"/>
                </a:solidFill>
                <a:latin typeface="Utopia Std"/>
                <a:cs typeface="Utopia Std"/>
              </a:rPr>
              <a:t> </a:t>
            </a:r>
            <a:r>
              <a:rPr lang="en-GB" sz="1200" i="1" spc="-10" dirty="0">
                <a:solidFill>
                  <a:srgbClr val="231F20"/>
                </a:solidFill>
                <a:latin typeface="Utopia Std"/>
                <a:cs typeface="Utopia Std"/>
              </a:rPr>
              <a:t>will water more throughout the night</a:t>
            </a:r>
            <a:r>
              <a:rPr sz="1200" i="1" spc="-5" dirty="0">
                <a:solidFill>
                  <a:srgbClr val="231F20"/>
                </a:solidFill>
                <a:latin typeface="Utopia Std"/>
                <a:cs typeface="Utopia Std"/>
              </a:rPr>
              <a:t>. </a:t>
            </a:r>
            <a:r>
              <a:rPr lang="en-GB" sz="1200" i="1" spc="-5" dirty="0">
                <a:solidFill>
                  <a:srgbClr val="231F20"/>
                </a:solidFill>
                <a:latin typeface="Utopia Std"/>
                <a:cs typeface="Utopia Std"/>
              </a:rPr>
              <a:t>We will use green energy</a:t>
            </a:r>
            <a:r>
              <a:rPr sz="1200" i="1" spc="-5" dirty="0">
                <a:solidFill>
                  <a:srgbClr val="231F20"/>
                </a:solidFill>
                <a:latin typeface="Utopia Std"/>
                <a:cs typeface="Utopia Std"/>
              </a:rPr>
              <a:t>. </a:t>
            </a:r>
            <a:r>
              <a:rPr lang="en-GB" sz="1200" i="1" spc="-5" dirty="0">
                <a:solidFill>
                  <a:srgbClr val="231F20"/>
                </a:solidFill>
                <a:latin typeface="Utopia Std"/>
                <a:cs typeface="Utopia Std"/>
              </a:rPr>
              <a:t>We </a:t>
            </a:r>
            <a:r>
              <a:rPr sz="1200" i="1" spc="-5" dirty="0">
                <a:solidFill>
                  <a:srgbClr val="231F20"/>
                </a:solidFill>
                <a:latin typeface="Utopia Std"/>
                <a:cs typeface="Utopia Std"/>
              </a:rPr>
              <a:t>introduce</a:t>
            </a:r>
            <a:r>
              <a:rPr lang="en-GB" sz="1200" i="1" spc="-5" dirty="0">
                <a:solidFill>
                  <a:srgbClr val="231F20"/>
                </a:solidFill>
                <a:latin typeface="Utopia Std"/>
                <a:cs typeface="Utopia Std"/>
              </a:rPr>
              <a:t>s</a:t>
            </a:r>
            <a:r>
              <a:rPr sz="1200" i="1" spc="-5" dirty="0">
                <a:solidFill>
                  <a:srgbClr val="231F20"/>
                </a:solidFill>
                <a:latin typeface="Utopia Std"/>
                <a:cs typeface="Utopia Std"/>
              </a:rPr>
              <a:t> </a:t>
            </a:r>
            <a:r>
              <a:rPr lang="en-GB" sz="1200" i="1" spc="-5" dirty="0">
                <a:solidFill>
                  <a:srgbClr val="231F20"/>
                </a:solidFill>
                <a:latin typeface="Utopia Std"/>
                <a:cs typeface="Utopia Std"/>
              </a:rPr>
              <a:t>ongoing water energy saving measures everywhere.</a:t>
            </a:r>
            <a:endParaRPr sz="1200" dirty="0">
              <a:latin typeface="Utopia Std"/>
              <a:cs typeface="Utopia Std"/>
            </a:endParaRPr>
          </a:p>
        </p:txBody>
      </p:sp>
      <p:sp>
        <p:nvSpPr>
          <p:cNvPr id="6" name="object 6"/>
          <p:cNvSpPr/>
          <p:nvPr/>
        </p:nvSpPr>
        <p:spPr>
          <a:xfrm>
            <a:off x="287997" y="288010"/>
            <a:ext cx="1294130" cy="1294130"/>
          </a:xfrm>
          <a:custGeom>
            <a:avLst/>
            <a:gdLst/>
            <a:ahLst/>
            <a:cxnLst/>
            <a:rect l="l" t="t" r="r" b="b"/>
            <a:pathLst>
              <a:path w="1294130" h="1294130">
                <a:moveTo>
                  <a:pt x="1294015" y="1294053"/>
                </a:moveTo>
                <a:lnTo>
                  <a:pt x="0" y="1294053"/>
                </a:lnTo>
                <a:lnTo>
                  <a:pt x="0" y="0"/>
                </a:lnTo>
                <a:lnTo>
                  <a:pt x="1294015" y="0"/>
                </a:lnTo>
                <a:lnTo>
                  <a:pt x="1294015" y="1294053"/>
                </a:lnTo>
                <a:close/>
              </a:path>
            </a:pathLst>
          </a:custGeom>
          <a:solidFill>
            <a:srgbClr val="FCB330"/>
          </a:solidFill>
        </p:spPr>
        <p:txBody>
          <a:bodyPr wrap="square" lIns="0" tIns="0" rIns="0" bIns="0" rtlCol="0"/>
          <a:lstStyle/>
          <a:p>
            <a:endParaRPr/>
          </a:p>
        </p:txBody>
      </p:sp>
      <p:sp>
        <p:nvSpPr>
          <p:cNvPr id="7" name="object 7"/>
          <p:cNvSpPr/>
          <p:nvPr/>
        </p:nvSpPr>
        <p:spPr>
          <a:xfrm>
            <a:off x="420726" y="396448"/>
            <a:ext cx="110489" cy="260985"/>
          </a:xfrm>
          <a:custGeom>
            <a:avLst/>
            <a:gdLst/>
            <a:ahLst/>
            <a:cxnLst/>
            <a:rect l="l" t="t" r="r" b="b"/>
            <a:pathLst>
              <a:path w="110490" h="260984">
                <a:moveTo>
                  <a:pt x="110070" y="0"/>
                </a:moveTo>
                <a:lnTo>
                  <a:pt x="0" y="0"/>
                </a:lnTo>
                <a:lnTo>
                  <a:pt x="0" y="35801"/>
                </a:lnTo>
                <a:lnTo>
                  <a:pt x="67741" y="35801"/>
                </a:lnTo>
                <a:lnTo>
                  <a:pt x="9232" y="260921"/>
                </a:lnTo>
                <a:lnTo>
                  <a:pt x="52730" y="260921"/>
                </a:lnTo>
                <a:lnTo>
                  <a:pt x="110070" y="40424"/>
                </a:lnTo>
                <a:lnTo>
                  <a:pt x="110070" y="0"/>
                </a:lnTo>
                <a:close/>
              </a:path>
            </a:pathLst>
          </a:custGeom>
          <a:solidFill>
            <a:srgbClr val="FFFFFF"/>
          </a:solidFill>
        </p:spPr>
        <p:txBody>
          <a:bodyPr wrap="square" lIns="0" tIns="0" rIns="0" bIns="0" rtlCol="0"/>
          <a:lstStyle/>
          <a:p>
            <a:endParaRPr/>
          </a:p>
        </p:txBody>
      </p:sp>
      <p:sp>
        <p:nvSpPr>
          <p:cNvPr id="8" name="object 8"/>
          <p:cNvSpPr/>
          <p:nvPr/>
        </p:nvSpPr>
        <p:spPr>
          <a:xfrm>
            <a:off x="745841" y="914968"/>
            <a:ext cx="379730" cy="379730"/>
          </a:xfrm>
          <a:custGeom>
            <a:avLst/>
            <a:gdLst/>
            <a:ahLst/>
            <a:cxnLst/>
            <a:rect l="l" t="t" r="r" b="b"/>
            <a:pathLst>
              <a:path w="379730" h="379730">
                <a:moveTo>
                  <a:pt x="189636" y="0"/>
                </a:moveTo>
                <a:lnTo>
                  <a:pt x="139222" y="6774"/>
                </a:lnTo>
                <a:lnTo>
                  <a:pt x="93921" y="25893"/>
                </a:lnTo>
                <a:lnTo>
                  <a:pt x="55541" y="55548"/>
                </a:lnTo>
                <a:lnTo>
                  <a:pt x="25891" y="93929"/>
                </a:lnTo>
                <a:lnTo>
                  <a:pt x="6773" y="139234"/>
                </a:lnTo>
                <a:lnTo>
                  <a:pt x="0" y="189649"/>
                </a:lnTo>
                <a:lnTo>
                  <a:pt x="6773" y="240083"/>
                </a:lnTo>
                <a:lnTo>
                  <a:pt x="25890" y="285396"/>
                </a:lnTo>
                <a:lnTo>
                  <a:pt x="55541" y="323781"/>
                </a:lnTo>
                <a:lnTo>
                  <a:pt x="93921" y="353434"/>
                </a:lnTo>
                <a:lnTo>
                  <a:pt x="139222" y="372550"/>
                </a:lnTo>
                <a:lnTo>
                  <a:pt x="189636" y="379323"/>
                </a:lnTo>
                <a:lnTo>
                  <a:pt x="240050" y="372550"/>
                </a:lnTo>
                <a:lnTo>
                  <a:pt x="285351" y="353434"/>
                </a:lnTo>
                <a:lnTo>
                  <a:pt x="323730" y="323781"/>
                </a:lnTo>
                <a:lnTo>
                  <a:pt x="352265" y="286842"/>
                </a:lnTo>
                <a:lnTo>
                  <a:pt x="189661" y="286842"/>
                </a:lnTo>
                <a:lnTo>
                  <a:pt x="151271" y="279091"/>
                </a:lnTo>
                <a:lnTo>
                  <a:pt x="119921" y="257952"/>
                </a:lnTo>
                <a:lnTo>
                  <a:pt x="98784" y="226598"/>
                </a:lnTo>
                <a:lnTo>
                  <a:pt x="91033" y="188201"/>
                </a:lnTo>
                <a:lnTo>
                  <a:pt x="96215" y="156552"/>
                </a:lnTo>
                <a:lnTo>
                  <a:pt x="110628" y="129165"/>
                </a:lnTo>
                <a:lnTo>
                  <a:pt x="132572" y="107741"/>
                </a:lnTo>
                <a:lnTo>
                  <a:pt x="160350" y="93980"/>
                </a:lnTo>
                <a:lnTo>
                  <a:pt x="175590" y="93980"/>
                </a:lnTo>
                <a:lnTo>
                  <a:pt x="175590" y="68605"/>
                </a:lnTo>
                <a:lnTo>
                  <a:pt x="181927" y="61658"/>
                </a:lnTo>
                <a:lnTo>
                  <a:pt x="328451" y="61658"/>
                </a:lnTo>
                <a:lnTo>
                  <a:pt x="323730" y="55548"/>
                </a:lnTo>
                <a:lnTo>
                  <a:pt x="285351" y="25893"/>
                </a:lnTo>
                <a:lnTo>
                  <a:pt x="240050" y="6774"/>
                </a:lnTo>
                <a:lnTo>
                  <a:pt x="189636" y="0"/>
                </a:lnTo>
                <a:close/>
              </a:path>
              <a:path w="379730" h="379730">
                <a:moveTo>
                  <a:pt x="353381" y="93929"/>
                </a:moveTo>
                <a:lnTo>
                  <a:pt x="218821" y="93929"/>
                </a:lnTo>
                <a:lnTo>
                  <a:pt x="246660" y="107668"/>
                </a:lnTo>
                <a:lnTo>
                  <a:pt x="268666" y="129097"/>
                </a:lnTo>
                <a:lnTo>
                  <a:pt x="283127" y="156510"/>
                </a:lnTo>
                <a:lnTo>
                  <a:pt x="288328" y="188201"/>
                </a:lnTo>
                <a:lnTo>
                  <a:pt x="280574" y="226598"/>
                </a:lnTo>
                <a:lnTo>
                  <a:pt x="259430" y="257952"/>
                </a:lnTo>
                <a:lnTo>
                  <a:pt x="228068" y="279091"/>
                </a:lnTo>
                <a:lnTo>
                  <a:pt x="189661" y="286842"/>
                </a:lnTo>
                <a:lnTo>
                  <a:pt x="352265" y="286842"/>
                </a:lnTo>
                <a:lnTo>
                  <a:pt x="353382" y="285396"/>
                </a:lnTo>
                <a:lnTo>
                  <a:pt x="372499" y="240083"/>
                </a:lnTo>
                <a:lnTo>
                  <a:pt x="379272" y="189649"/>
                </a:lnTo>
                <a:lnTo>
                  <a:pt x="372499" y="139234"/>
                </a:lnTo>
                <a:lnTo>
                  <a:pt x="353381" y="93929"/>
                </a:lnTo>
                <a:close/>
              </a:path>
              <a:path w="379730" h="379730">
                <a:moveTo>
                  <a:pt x="175590" y="93980"/>
                </a:moveTo>
                <a:lnTo>
                  <a:pt x="160350" y="93980"/>
                </a:lnTo>
                <a:lnTo>
                  <a:pt x="160350" y="130708"/>
                </a:lnTo>
                <a:lnTo>
                  <a:pt x="146022" y="140666"/>
                </a:lnTo>
                <a:lnTo>
                  <a:pt x="134883" y="154044"/>
                </a:lnTo>
                <a:lnTo>
                  <a:pt x="127663" y="170127"/>
                </a:lnTo>
                <a:lnTo>
                  <a:pt x="125095" y="188201"/>
                </a:lnTo>
                <a:lnTo>
                  <a:pt x="130166" y="213334"/>
                </a:lnTo>
                <a:lnTo>
                  <a:pt x="144000" y="233857"/>
                </a:lnTo>
                <a:lnTo>
                  <a:pt x="164523" y="247694"/>
                </a:lnTo>
                <a:lnTo>
                  <a:pt x="189661" y="252768"/>
                </a:lnTo>
                <a:lnTo>
                  <a:pt x="214807" y="247694"/>
                </a:lnTo>
                <a:lnTo>
                  <a:pt x="235334" y="233857"/>
                </a:lnTo>
                <a:lnTo>
                  <a:pt x="249169" y="213334"/>
                </a:lnTo>
                <a:lnTo>
                  <a:pt x="254241" y="188201"/>
                </a:lnTo>
                <a:lnTo>
                  <a:pt x="251660" y="170083"/>
                </a:lnTo>
                <a:lnTo>
                  <a:pt x="244408" y="153966"/>
                </a:lnTo>
                <a:lnTo>
                  <a:pt x="243767" y="153200"/>
                </a:lnTo>
                <a:lnTo>
                  <a:pt x="181927" y="153200"/>
                </a:lnTo>
                <a:lnTo>
                  <a:pt x="175590" y="146316"/>
                </a:lnTo>
                <a:lnTo>
                  <a:pt x="175590" y="93980"/>
                </a:lnTo>
                <a:close/>
              </a:path>
              <a:path w="379730" h="379730">
                <a:moveTo>
                  <a:pt x="328451" y="61658"/>
                </a:moveTo>
                <a:lnTo>
                  <a:pt x="197485" y="61658"/>
                </a:lnTo>
                <a:lnTo>
                  <a:pt x="203758" y="68605"/>
                </a:lnTo>
                <a:lnTo>
                  <a:pt x="203758" y="146316"/>
                </a:lnTo>
                <a:lnTo>
                  <a:pt x="197485" y="153200"/>
                </a:lnTo>
                <a:lnTo>
                  <a:pt x="243767" y="153200"/>
                </a:lnTo>
                <a:lnTo>
                  <a:pt x="233217" y="140572"/>
                </a:lnTo>
                <a:lnTo>
                  <a:pt x="218821" y="130619"/>
                </a:lnTo>
                <a:lnTo>
                  <a:pt x="218821" y="93929"/>
                </a:lnTo>
                <a:lnTo>
                  <a:pt x="353381" y="93929"/>
                </a:lnTo>
                <a:lnTo>
                  <a:pt x="328451" y="61658"/>
                </a:lnTo>
                <a:close/>
              </a:path>
            </a:pathLst>
          </a:custGeom>
          <a:solidFill>
            <a:srgbClr val="FFFFFF"/>
          </a:solidFill>
        </p:spPr>
        <p:txBody>
          <a:bodyPr wrap="square" lIns="0" tIns="0" rIns="0" bIns="0" rtlCol="0"/>
          <a:lstStyle/>
          <a:p>
            <a:endParaRPr/>
          </a:p>
        </p:txBody>
      </p:sp>
      <p:sp>
        <p:nvSpPr>
          <p:cNvPr id="9" name="object 9"/>
          <p:cNvSpPr/>
          <p:nvPr/>
        </p:nvSpPr>
        <p:spPr>
          <a:xfrm>
            <a:off x="605457" y="1087395"/>
            <a:ext cx="112395" cy="31750"/>
          </a:xfrm>
          <a:custGeom>
            <a:avLst/>
            <a:gdLst/>
            <a:ahLst/>
            <a:cxnLst/>
            <a:rect l="l" t="t" r="r" b="b"/>
            <a:pathLst>
              <a:path w="112395" h="31750">
                <a:moveTo>
                  <a:pt x="104698" y="0"/>
                </a:moveTo>
                <a:lnTo>
                  <a:pt x="7683" y="0"/>
                </a:lnTo>
                <a:lnTo>
                  <a:pt x="0" y="6972"/>
                </a:lnTo>
                <a:lnTo>
                  <a:pt x="0" y="24193"/>
                </a:lnTo>
                <a:lnTo>
                  <a:pt x="7683" y="31191"/>
                </a:lnTo>
                <a:lnTo>
                  <a:pt x="104698" y="31191"/>
                </a:lnTo>
                <a:lnTo>
                  <a:pt x="112318" y="24193"/>
                </a:lnTo>
                <a:lnTo>
                  <a:pt x="112318" y="6972"/>
                </a:lnTo>
                <a:lnTo>
                  <a:pt x="104698" y="0"/>
                </a:lnTo>
                <a:close/>
              </a:path>
            </a:pathLst>
          </a:custGeom>
          <a:solidFill>
            <a:srgbClr val="FFFFFF"/>
          </a:solidFill>
        </p:spPr>
        <p:txBody>
          <a:bodyPr wrap="square" lIns="0" tIns="0" rIns="0" bIns="0" rtlCol="0"/>
          <a:lstStyle/>
          <a:p>
            <a:endParaRPr/>
          </a:p>
        </p:txBody>
      </p:sp>
      <p:sp>
        <p:nvSpPr>
          <p:cNvPr id="10" name="object 10"/>
          <p:cNvSpPr/>
          <p:nvPr/>
        </p:nvSpPr>
        <p:spPr>
          <a:xfrm>
            <a:off x="1153280" y="1087395"/>
            <a:ext cx="112395" cy="31750"/>
          </a:xfrm>
          <a:custGeom>
            <a:avLst/>
            <a:gdLst/>
            <a:ahLst/>
            <a:cxnLst/>
            <a:rect l="l" t="t" r="r" b="b"/>
            <a:pathLst>
              <a:path w="112394" h="31750">
                <a:moveTo>
                  <a:pt x="104686" y="0"/>
                </a:moveTo>
                <a:lnTo>
                  <a:pt x="7683" y="0"/>
                </a:lnTo>
                <a:lnTo>
                  <a:pt x="0" y="6972"/>
                </a:lnTo>
                <a:lnTo>
                  <a:pt x="0" y="24193"/>
                </a:lnTo>
                <a:lnTo>
                  <a:pt x="7683" y="31191"/>
                </a:lnTo>
                <a:lnTo>
                  <a:pt x="104686" y="31191"/>
                </a:lnTo>
                <a:lnTo>
                  <a:pt x="112306" y="24193"/>
                </a:lnTo>
                <a:lnTo>
                  <a:pt x="112306" y="6972"/>
                </a:lnTo>
                <a:lnTo>
                  <a:pt x="104686" y="0"/>
                </a:lnTo>
                <a:close/>
              </a:path>
            </a:pathLst>
          </a:custGeom>
          <a:solidFill>
            <a:srgbClr val="FFFFFF"/>
          </a:solidFill>
        </p:spPr>
        <p:txBody>
          <a:bodyPr wrap="square" lIns="0" tIns="0" rIns="0" bIns="0" rtlCol="0"/>
          <a:lstStyle/>
          <a:p>
            <a:endParaRPr/>
          </a:p>
        </p:txBody>
      </p:sp>
      <p:sp>
        <p:nvSpPr>
          <p:cNvPr id="11" name="object 11"/>
          <p:cNvSpPr/>
          <p:nvPr/>
        </p:nvSpPr>
        <p:spPr>
          <a:xfrm>
            <a:off x="919923" y="772939"/>
            <a:ext cx="31750" cy="112395"/>
          </a:xfrm>
          <a:custGeom>
            <a:avLst/>
            <a:gdLst/>
            <a:ahLst/>
            <a:cxnLst/>
            <a:rect l="l" t="t" r="r" b="b"/>
            <a:pathLst>
              <a:path w="31750" h="112394">
                <a:moveTo>
                  <a:pt x="24218" y="0"/>
                </a:moveTo>
                <a:lnTo>
                  <a:pt x="7023" y="0"/>
                </a:lnTo>
                <a:lnTo>
                  <a:pt x="0" y="7670"/>
                </a:lnTo>
                <a:lnTo>
                  <a:pt x="0" y="104686"/>
                </a:lnTo>
                <a:lnTo>
                  <a:pt x="7023" y="112306"/>
                </a:lnTo>
                <a:lnTo>
                  <a:pt x="24218" y="112306"/>
                </a:lnTo>
                <a:lnTo>
                  <a:pt x="31191" y="104686"/>
                </a:lnTo>
                <a:lnTo>
                  <a:pt x="31191" y="7670"/>
                </a:lnTo>
                <a:lnTo>
                  <a:pt x="24218" y="0"/>
                </a:lnTo>
                <a:close/>
              </a:path>
            </a:pathLst>
          </a:custGeom>
          <a:solidFill>
            <a:srgbClr val="FFFFFF"/>
          </a:solidFill>
        </p:spPr>
        <p:txBody>
          <a:bodyPr wrap="square" lIns="0" tIns="0" rIns="0" bIns="0" rtlCol="0"/>
          <a:lstStyle/>
          <a:p>
            <a:endParaRPr/>
          </a:p>
        </p:txBody>
      </p:sp>
      <p:sp>
        <p:nvSpPr>
          <p:cNvPr id="12" name="object 12"/>
          <p:cNvSpPr/>
          <p:nvPr/>
        </p:nvSpPr>
        <p:spPr>
          <a:xfrm>
            <a:off x="919923" y="1320744"/>
            <a:ext cx="31750" cy="112395"/>
          </a:xfrm>
          <a:custGeom>
            <a:avLst/>
            <a:gdLst/>
            <a:ahLst/>
            <a:cxnLst/>
            <a:rect l="l" t="t" r="r" b="b"/>
            <a:pathLst>
              <a:path w="31750" h="112394">
                <a:moveTo>
                  <a:pt x="24218" y="0"/>
                </a:moveTo>
                <a:lnTo>
                  <a:pt x="7023" y="0"/>
                </a:lnTo>
                <a:lnTo>
                  <a:pt x="0" y="7696"/>
                </a:lnTo>
                <a:lnTo>
                  <a:pt x="0" y="104686"/>
                </a:lnTo>
                <a:lnTo>
                  <a:pt x="7023" y="112306"/>
                </a:lnTo>
                <a:lnTo>
                  <a:pt x="24218" y="112306"/>
                </a:lnTo>
                <a:lnTo>
                  <a:pt x="31191" y="104686"/>
                </a:lnTo>
                <a:lnTo>
                  <a:pt x="31191" y="7696"/>
                </a:lnTo>
                <a:lnTo>
                  <a:pt x="24218" y="0"/>
                </a:lnTo>
                <a:close/>
              </a:path>
            </a:pathLst>
          </a:custGeom>
          <a:solidFill>
            <a:srgbClr val="FFFFFF"/>
          </a:solidFill>
        </p:spPr>
        <p:txBody>
          <a:bodyPr wrap="square" lIns="0" tIns="0" rIns="0" bIns="0" rtlCol="0"/>
          <a:lstStyle/>
          <a:p>
            <a:endParaRPr/>
          </a:p>
        </p:txBody>
      </p:sp>
      <p:sp>
        <p:nvSpPr>
          <p:cNvPr id="13" name="object 13"/>
          <p:cNvSpPr/>
          <p:nvPr/>
        </p:nvSpPr>
        <p:spPr>
          <a:xfrm>
            <a:off x="644795" y="929327"/>
            <a:ext cx="106045" cy="75565"/>
          </a:xfrm>
          <a:custGeom>
            <a:avLst/>
            <a:gdLst/>
            <a:ahLst/>
            <a:cxnLst/>
            <a:rect l="l" t="t" r="r" b="b"/>
            <a:pathLst>
              <a:path w="106045" h="75565">
                <a:moveTo>
                  <a:pt x="18681" y="0"/>
                </a:moveTo>
                <a:lnTo>
                  <a:pt x="8547" y="2222"/>
                </a:lnTo>
                <a:lnTo>
                  <a:pt x="0" y="17170"/>
                </a:lnTo>
                <a:lnTo>
                  <a:pt x="3187" y="27063"/>
                </a:lnTo>
                <a:lnTo>
                  <a:pt x="87376" y="75260"/>
                </a:lnTo>
                <a:lnTo>
                  <a:pt x="97472" y="72961"/>
                </a:lnTo>
                <a:lnTo>
                  <a:pt x="106032" y="58013"/>
                </a:lnTo>
                <a:lnTo>
                  <a:pt x="102882" y="48183"/>
                </a:lnTo>
                <a:lnTo>
                  <a:pt x="18681" y="0"/>
                </a:lnTo>
                <a:close/>
              </a:path>
            </a:pathLst>
          </a:custGeom>
          <a:solidFill>
            <a:srgbClr val="FFFFFF"/>
          </a:solidFill>
        </p:spPr>
        <p:txBody>
          <a:bodyPr wrap="square" lIns="0" tIns="0" rIns="0" bIns="0" rtlCol="0"/>
          <a:lstStyle/>
          <a:p>
            <a:endParaRPr/>
          </a:p>
        </p:txBody>
      </p:sp>
      <p:sp>
        <p:nvSpPr>
          <p:cNvPr id="14" name="object 14"/>
          <p:cNvSpPr/>
          <p:nvPr/>
        </p:nvSpPr>
        <p:spPr>
          <a:xfrm>
            <a:off x="1120250" y="1201434"/>
            <a:ext cx="106045" cy="75565"/>
          </a:xfrm>
          <a:custGeom>
            <a:avLst/>
            <a:gdLst/>
            <a:ahLst/>
            <a:cxnLst/>
            <a:rect l="l" t="t" r="r" b="b"/>
            <a:pathLst>
              <a:path w="106044" h="75565">
                <a:moveTo>
                  <a:pt x="18681" y="0"/>
                </a:moveTo>
                <a:lnTo>
                  <a:pt x="8534" y="2235"/>
                </a:lnTo>
                <a:lnTo>
                  <a:pt x="0" y="17170"/>
                </a:lnTo>
                <a:lnTo>
                  <a:pt x="3187" y="27076"/>
                </a:lnTo>
                <a:lnTo>
                  <a:pt x="87376" y="75260"/>
                </a:lnTo>
                <a:lnTo>
                  <a:pt x="97459" y="72961"/>
                </a:lnTo>
                <a:lnTo>
                  <a:pt x="106019" y="58026"/>
                </a:lnTo>
                <a:lnTo>
                  <a:pt x="102870" y="48196"/>
                </a:lnTo>
                <a:lnTo>
                  <a:pt x="18681" y="0"/>
                </a:lnTo>
                <a:close/>
              </a:path>
            </a:pathLst>
          </a:custGeom>
          <a:solidFill>
            <a:srgbClr val="FFFFFF"/>
          </a:solidFill>
        </p:spPr>
        <p:txBody>
          <a:bodyPr wrap="square" lIns="0" tIns="0" rIns="0" bIns="0" rtlCol="0"/>
          <a:lstStyle/>
          <a:p>
            <a:endParaRPr/>
          </a:p>
        </p:txBody>
      </p:sp>
      <p:sp>
        <p:nvSpPr>
          <p:cNvPr id="15" name="object 15"/>
          <p:cNvSpPr/>
          <p:nvPr/>
        </p:nvSpPr>
        <p:spPr>
          <a:xfrm>
            <a:off x="1033934" y="812248"/>
            <a:ext cx="75565" cy="106045"/>
          </a:xfrm>
          <a:custGeom>
            <a:avLst/>
            <a:gdLst/>
            <a:ahLst/>
            <a:cxnLst/>
            <a:rect l="l" t="t" r="r" b="b"/>
            <a:pathLst>
              <a:path w="75565" h="106044">
                <a:moveTo>
                  <a:pt x="58089" y="0"/>
                </a:moveTo>
                <a:lnTo>
                  <a:pt x="48183" y="3213"/>
                </a:lnTo>
                <a:lnTo>
                  <a:pt x="0" y="87401"/>
                </a:lnTo>
                <a:lnTo>
                  <a:pt x="2285" y="97497"/>
                </a:lnTo>
                <a:lnTo>
                  <a:pt x="17233" y="106045"/>
                </a:lnTo>
                <a:lnTo>
                  <a:pt x="27050" y="102895"/>
                </a:lnTo>
                <a:lnTo>
                  <a:pt x="75260" y="18694"/>
                </a:lnTo>
                <a:lnTo>
                  <a:pt x="73024" y="8559"/>
                </a:lnTo>
                <a:lnTo>
                  <a:pt x="58089" y="0"/>
                </a:lnTo>
                <a:close/>
              </a:path>
            </a:pathLst>
          </a:custGeom>
          <a:solidFill>
            <a:srgbClr val="FFFFFF"/>
          </a:solidFill>
        </p:spPr>
        <p:txBody>
          <a:bodyPr wrap="square" lIns="0" tIns="0" rIns="0" bIns="0" rtlCol="0"/>
          <a:lstStyle/>
          <a:p>
            <a:endParaRPr/>
          </a:p>
        </p:txBody>
      </p:sp>
      <p:sp>
        <p:nvSpPr>
          <p:cNvPr id="16" name="object 16"/>
          <p:cNvSpPr/>
          <p:nvPr/>
        </p:nvSpPr>
        <p:spPr>
          <a:xfrm>
            <a:off x="761827" y="1287708"/>
            <a:ext cx="75565" cy="106045"/>
          </a:xfrm>
          <a:custGeom>
            <a:avLst/>
            <a:gdLst/>
            <a:ahLst/>
            <a:cxnLst/>
            <a:rect l="l" t="t" r="r" b="b"/>
            <a:pathLst>
              <a:path w="75565" h="106044">
                <a:moveTo>
                  <a:pt x="58089" y="0"/>
                </a:moveTo>
                <a:lnTo>
                  <a:pt x="48171" y="3200"/>
                </a:lnTo>
                <a:lnTo>
                  <a:pt x="0" y="87375"/>
                </a:lnTo>
                <a:lnTo>
                  <a:pt x="2298" y="97485"/>
                </a:lnTo>
                <a:lnTo>
                  <a:pt x="17233" y="106032"/>
                </a:lnTo>
                <a:lnTo>
                  <a:pt x="27063" y="102882"/>
                </a:lnTo>
                <a:lnTo>
                  <a:pt x="75247" y="18694"/>
                </a:lnTo>
                <a:lnTo>
                  <a:pt x="73012" y="8547"/>
                </a:lnTo>
                <a:lnTo>
                  <a:pt x="58089" y="0"/>
                </a:lnTo>
                <a:close/>
              </a:path>
            </a:pathLst>
          </a:custGeom>
          <a:solidFill>
            <a:srgbClr val="FFFFFF"/>
          </a:solidFill>
        </p:spPr>
        <p:txBody>
          <a:bodyPr wrap="square" lIns="0" tIns="0" rIns="0" bIns="0" rtlCol="0"/>
          <a:lstStyle/>
          <a:p>
            <a:endParaRPr/>
          </a:p>
        </p:txBody>
      </p:sp>
      <p:sp>
        <p:nvSpPr>
          <p:cNvPr id="17" name="object 17"/>
          <p:cNvSpPr/>
          <p:nvPr/>
        </p:nvSpPr>
        <p:spPr>
          <a:xfrm>
            <a:off x="761290" y="812565"/>
            <a:ext cx="75565" cy="106045"/>
          </a:xfrm>
          <a:custGeom>
            <a:avLst/>
            <a:gdLst/>
            <a:ahLst/>
            <a:cxnLst/>
            <a:rect l="l" t="t" r="r" b="b"/>
            <a:pathLst>
              <a:path w="75565" h="106044">
                <a:moveTo>
                  <a:pt x="17183" y="0"/>
                </a:moveTo>
                <a:lnTo>
                  <a:pt x="2235" y="8585"/>
                </a:lnTo>
                <a:lnTo>
                  <a:pt x="0" y="18745"/>
                </a:lnTo>
                <a:lnTo>
                  <a:pt x="48374" y="102831"/>
                </a:lnTo>
                <a:lnTo>
                  <a:pt x="58229" y="105943"/>
                </a:lnTo>
                <a:lnTo>
                  <a:pt x="73164" y="97358"/>
                </a:lnTo>
                <a:lnTo>
                  <a:pt x="75412" y="87287"/>
                </a:lnTo>
                <a:lnTo>
                  <a:pt x="27038" y="3187"/>
                </a:lnTo>
                <a:lnTo>
                  <a:pt x="17183" y="0"/>
                </a:lnTo>
                <a:close/>
              </a:path>
            </a:pathLst>
          </a:custGeom>
          <a:solidFill>
            <a:srgbClr val="FFFFFF"/>
          </a:solidFill>
        </p:spPr>
        <p:txBody>
          <a:bodyPr wrap="square" lIns="0" tIns="0" rIns="0" bIns="0" rtlCol="0"/>
          <a:lstStyle/>
          <a:p>
            <a:endParaRPr/>
          </a:p>
        </p:txBody>
      </p:sp>
      <p:sp>
        <p:nvSpPr>
          <p:cNvPr id="18" name="object 18"/>
          <p:cNvSpPr/>
          <p:nvPr/>
        </p:nvSpPr>
        <p:spPr>
          <a:xfrm>
            <a:off x="1034370" y="1287454"/>
            <a:ext cx="75565" cy="106045"/>
          </a:xfrm>
          <a:custGeom>
            <a:avLst/>
            <a:gdLst/>
            <a:ahLst/>
            <a:cxnLst/>
            <a:rect l="l" t="t" r="r" b="b"/>
            <a:pathLst>
              <a:path w="75565" h="106044">
                <a:moveTo>
                  <a:pt x="17183" y="0"/>
                </a:moveTo>
                <a:lnTo>
                  <a:pt x="2247" y="8585"/>
                </a:lnTo>
                <a:lnTo>
                  <a:pt x="0" y="18745"/>
                </a:lnTo>
                <a:lnTo>
                  <a:pt x="3517" y="24815"/>
                </a:lnTo>
                <a:lnTo>
                  <a:pt x="48374" y="102831"/>
                </a:lnTo>
                <a:lnTo>
                  <a:pt x="58229" y="105943"/>
                </a:lnTo>
                <a:lnTo>
                  <a:pt x="73164" y="97358"/>
                </a:lnTo>
                <a:lnTo>
                  <a:pt x="75412" y="87287"/>
                </a:lnTo>
                <a:lnTo>
                  <a:pt x="27038" y="3187"/>
                </a:lnTo>
                <a:lnTo>
                  <a:pt x="17183" y="0"/>
                </a:lnTo>
                <a:close/>
              </a:path>
            </a:pathLst>
          </a:custGeom>
          <a:solidFill>
            <a:srgbClr val="FFFFFF"/>
          </a:solidFill>
        </p:spPr>
        <p:txBody>
          <a:bodyPr wrap="square" lIns="0" tIns="0" rIns="0" bIns="0" rtlCol="0"/>
          <a:lstStyle/>
          <a:p>
            <a:endParaRPr/>
          </a:p>
        </p:txBody>
      </p:sp>
      <p:sp>
        <p:nvSpPr>
          <p:cNvPr id="19" name="object 19"/>
          <p:cNvSpPr/>
          <p:nvPr/>
        </p:nvSpPr>
        <p:spPr>
          <a:xfrm>
            <a:off x="1120001" y="928761"/>
            <a:ext cx="106045" cy="75565"/>
          </a:xfrm>
          <a:custGeom>
            <a:avLst/>
            <a:gdLst/>
            <a:ahLst/>
            <a:cxnLst/>
            <a:rect l="l" t="t" r="r" b="b"/>
            <a:pathLst>
              <a:path w="106044" h="75565">
                <a:moveTo>
                  <a:pt x="87223" y="0"/>
                </a:moveTo>
                <a:lnTo>
                  <a:pt x="3124" y="48361"/>
                </a:lnTo>
                <a:lnTo>
                  <a:pt x="0" y="58242"/>
                </a:lnTo>
                <a:lnTo>
                  <a:pt x="8585" y="73151"/>
                </a:lnTo>
                <a:lnTo>
                  <a:pt x="18656" y="75399"/>
                </a:lnTo>
                <a:lnTo>
                  <a:pt x="102755" y="27038"/>
                </a:lnTo>
                <a:lnTo>
                  <a:pt x="105956" y="17170"/>
                </a:lnTo>
                <a:lnTo>
                  <a:pt x="97370" y="2247"/>
                </a:lnTo>
                <a:lnTo>
                  <a:pt x="87223" y="0"/>
                </a:lnTo>
                <a:close/>
              </a:path>
            </a:pathLst>
          </a:custGeom>
          <a:solidFill>
            <a:srgbClr val="FFFFFF"/>
          </a:solidFill>
        </p:spPr>
        <p:txBody>
          <a:bodyPr wrap="square" lIns="0" tIns="0" rIns="0" bIns="0" rtlCol="0"/>
          <a:lstStyle/>
          <a:p>
            <a:endParaRPr/>
          </a:p>
        </p:txBody>
      </p:sp>
      <p:sp>
        <p:nvSpPr>
          <p:cNvPr id="20" name="object 20"/>
          <p:cNvSpPr/>
          <p:nvPr/>
        </p:nvSpPr>
        <p:spPr>
          <a:xfrm>
            <a:off x="645124" y="1201850"/>
            <a:ext cx="106045" cy="75565"/>
          </a:xfrm>
          <a:custGeom>
            <a:avLst/>
            <a:gdLst/>
            <a:ahLst/>
            <a:cxnLst/>
            <a:rect l="l" t="t" r="r" b="b"/>
            <a:pathLst>
              <a:path w="106045" h="75565">
                <a:moveTo>
                  <a:pt x="87198" y="0"/>
                </a:moveTo>
                <a:lnTo>
                  <a:pt x="3111" y="48348"/>
                </a:lnTo>
                <a:lnTo>
                  <a:pt x="0" y="58229"/>
                </a:lnTo>
                <a:lnTo>
                  <a:pt x="8572" y="73151"/>
                </a:lnTo>
                <a:lnTo>
                  <a:pt x="18643" y="75399"/>
                </a:lnTo>
                <a:lnTo>
                  <a:pt x="102743" y="27038"/>
                </a:lnTo>
                <a:lnTo>
                  <a:pt x="105943" y="17170"/>
                </a:lnTo>
                <a:lnTo>
                  <a:pt x="101638" y="9715"/>
                </a:lnTo>
                <a:lnTo>
                  <a:pt x="97358" y="2247"/>
                </a:lnTo>
                <a:lnTo>
                  <a:pt x="87198" y="0"/>
                </a:lnTo>
                <a:close/>
              </a:path>
            </a:pathLst>
          </a:custGeom>
          <a:solidFill>
            <a:srgbClr val="FFFFFF"/>
          </a:solidFill>
        </p:spPr>
        <p:txBody>
          <a:bodyPr wrap="square" lIns="0" tIns="0" rIns="0" bIns="0" rtlCol="0"/>
          <a:lstStyle/>
          <a:p>
            <a:endParaRPr/>
          </a:p>
        </p:txBody>
      </p:sp>
      <p:sp>
        <p:nvSpPr>
          <p:cNvPr id="21" name="object 21"/>
          <p:cNvSpPr/>
          <p:nvPr/>
        </p:nvSpPr>
        <p:spPr>
          <a:xfrm>
            <a:off x="663670" y="396321"/>
            <a:ext cx="52705" cy="106045"/>
          </a:xfrm>
          <a:custGeom>
            <a:avLst/>
            <a:gdLst/>
            <a:ahLst/>
            <a:cxnLst/>
            <a:rect l="l" t="t" r="r" b="b"/>
            <a:pathLst>
              <a:path w="52704" h="106045">
                <a:moveTo>
                  <a:pt x="25730" y="0"/>
                </a:moveTo>
                <a:lnTo>
                  <a:pt x="0" y="0"/>
                </a:lnTo>
                <a:lnTo>
                  <a:pt x="0" y="105740"/>
                </a:lnTo>
                <a:lnTo>
                  <a:pt x="27609" y="105740"/>
                </a:lnTo>
                <a:lnTo>
                  <a:pt x="38936" y="104214"/>
                </a:lnTo>
                <a:lnTo>
                  <a:pt x="46520" y="99734"/>
                </a:lnTo>
                <a:lnTo>
                  <a:pt x="50769" y="92447"/>
                </a:lnTo>
                <a:lnTo>
                  <a:pt x="50932" y="91224"/>
                </a:lnTo>
                <a:lnTo>
                  <a:pt x="17780" y="91224"/>
                </a:lnTo>
                <a:lnTo>
                  <a:pt x="17780" y="58166"/>
                </a:lnTo>
                <a:lnTo>
                  <a:pt x="51636" y="58166"/>
                </a:lnTo>
                <a:lnTo>
                  <a:pt x="47726" y="52870"/>
                </a:lnTo>
                <a:lnTo>
                  <a:pt x="38836" y="50838"/>
                </a:lnTo>
                <a:lnTo>
                  <a:pt x="46164" y="48501"/>
                </a:lnTo>
                <a:lnTo>
                  <a:pt x="48440" y="44602"/>
                </a:lnTo>
                <a:lnTo>
                  <a:pt x="17780" y="44602"/>
                </a:lnTo>
                <a:lnTo>
                  <a:pt x="17780" y="14503"/>
                </a:lnTo>
                <a:lnTo>
                  <a:pt x="48383" y="14503"/>
                </a:lnTo>
                <a:lnTo>
                  <a:pt x="48236" y="13292"/>
                </a:lnTo>
                <a:lnTo>
                  <a:pt x="44253" y="6005"/>
                </a:lnTo>
                <a:lnTo>
                  <a:pt x="36935" y="1525"/>
                </a:lnTo>
                <a:lnTo>
                  <a:pt x="25730" y="0"/>
                </a:lnTo>
                <a:close/>
              </a:path>
              <a:path w="52704" h="106045">
                <a:moveTo>
                  <a:pt x="51636" y="58166"/>
                </a:moveTo>
                <a:lnTo>
                  <a:pt x="31661" y="58166"/>
                </a:lnTo>
                <a:lnTo>
                  <a:pt x="34315" y="61125"/>
                </a:lnTo>
                <a:lnTo>
                  <a:pt x="34315" y="88265"/>
                </a:lnTo>
                <a:lnTo>
                  <a:pt x="31508" y="91224"/>
                </a:lnTo>
                <a:lnTo>
                  <a:pt x="50932" y="91224"/>
                </a:lnTo>
                <a:lnTo>
                  <a:pt x="52095" y="82499"/>
                </a:lnTo>
                <a:lnTo>
                  <a:pt x="52095" y="58788"/>
                </a:lnTo>
                <a:lnTo>
                  <a:pt x="51636" y="58166"/>
                </a:lnTo>
                <a:close/>
              </a:path>
              <a:path w="52704" h="106045">
                <a:moveTo>
                  <a:pt x="48383" y="14503"/>
                </a:moveTo>
                <a:lnTo>
                  <a:pt x="29794" y="14503"/>
                </a:lnTo>
                <a:lnTo>
                  <a:pt x="32435" y="17310"/>
                </a:lnTo>
                <a:lnTo>
                  <a:pt x="32435" y="41643"/>
                </a:lnTo>
                <a:lnTo>
                  <a:pt x="29794" y="44602"/>
                </a:lnTo>
                <a:lnTo>
                  <a:pt x="48440" y="44602"/>
                </a:lnTo>
                <a:lnTo>
                  <a:pt x="49441" y="42887"/>
                </a:lnTo>
                <a:lnTo>
                  <a:pt x="49441" y="23241"/>
                </a:lnTo>
                <a:lnTo>
                  <a:pt x="48383" y="14503"/>
                </a:lnTo>
                <a:close/>
              </a:path>
            </a:pathLst>
          </a:custGeom>
          <a:solidFill>
            <a:srgbClr val="FFFFFF"/>
          </a:solidFill>
        </p:spPr>
        <p:txBody>
          <a:bodyPr wrap="square" lIns="0" tIns="0" rIns="0" bIns="0" rtlCol="0"/>
          <a:lstStyle/>
          <a:p>
            <a:endParaRPr/>
          </a:p>
        </p:txBody>
      </p:sp>
      <p:sp>
        <p:nvSpPr>
          <p:cNvPr id="22" name="object 22"/>
          <p:cNvSpPr/>
          <p:nvPr/>
        </p:nvSpPr>
        <p:spPr>
          <a:xfrm>
            <a:off x="719204" y="396316"/>
            <a:ext cx="80645" cy="106045"/>
          </a:xfrm>
          <a:custGeom>
            <a:avLst/>
            <a:gdLst/>
            <a:ahLst/>
            <a:cxnLst/>
            <a:rect l="l" t="t" r="r" b="b"/>
            <a:pathLst>
              <a:path w="80645" h="106045">
                <a:moveTo>
                  <a:pt x="80314" y="0"/>
                </a:moveTo>
                <a:lnTo>
                  <a:pt x="26987" y="0"/>
                </a:lnTo>
                <a:lnTo>
                  <a:pt x="0" y="105740"/>
                </a:lnTo>
                <a:lnTo>
                  <a:pt x="16840" y="105740"/>
                </a:lnTo>
                <a:lnTo>
                  <a:pt x="21361" y="86398"/>
                </a:lnTo>
                <a:lnTo>
                  <a:pt x="55676" y="86398"/>
                </a:lnTo>
                <a:lnTo>
                  <a:pt x="55676" y="72212"/>
                </a:lnTo>
                <a:lnTo>
                  <a:pt x="24638" y="72212"/>
                </a:lnTo>
                <a:lnTo>
                  <a:pt x="37744" y="16383"/>
                </a:lnTo>
                <a:lnTo>
                  <a:pt x="55676" y="16383"/>
                </a:lnTo>
                <a:lnTo>
                  <a:pt x="55676" y="14516"/>
                </a:lnTo>
                <a:lnTo>
                  <a:pt x="80314" y="14516"/>
                </a:lnTo>
                <a:lnTo>
                  <a:pt x="80314" y="0"/>
                </a:lnTo>
                <a:close/>
              </a:path>
              <a:path w="80645" h="106045">
                <a:moveTo>
                  <a:pt x="55676" y="86398"/>
                </a:moveTo>
                <a:lnTo>
                  <a:pt x="37896" y="86398"/>
                </a:lnTo>
                <a:lnTo>
                  <a:pt x="37896" y="105740"/>
                </a:lnTo>
                <a:lnTo>
                  <a:pt x="80314" y="105740"/>
                </a:lnTo>
                <a:lnTo>
                  <a:pt x="80314" y="91236"/>
                </a:lnTo>
                <a:lnTo>
                  <a:pt x="55676" y="91236"/>
                </a:lnTo>
                <a:lnTo>
                  <a:pt x="55676" y="86398"/>
                </a:lnTo>
                <a:close/>
              </a:path>
              <a:path w="80645" h="106045">
                <a:moveTo>
                  <a:pt x="55676" y="16383"/>
                </a:moveTo>
                <a:lnTo>
                  <a:pt x="37896" y="16383"/>
                </a:lnTo>
                <a:lnTo>
                  <a:pt x="37896" y="72212"/>
                </a:lnTo>
                <a:lnTo>
                  <a:pt x="55676" y="72212"/>
                </a:lnTo>
                <a:lnTo>
                  <a:pt x="55676" y="59105"/>
                </a:lnTo>
                <a:lnTo>
                  <a:pt x="73304" y="59105"/>
                </a:lnTo>
                <a:lnTo>
                  <a:pt x="73304" y="44767"/>
                </a:lnTo>
                <a:lnTo>
                  <a:pt x="55676" y="44767"/>
                </a:lnTo>
                <a:lnTo>
                  <a:pt x="55676" y="16383"/>
                </a:lnTo>
                <a:close/>
              </a:path>
            </a:pathLst>
          </a:custGeom>
          <a:solidFill>
            <a:srgbClr val="FFFFFF"/>
          </a:solidFill>
        </p:spPr>
        <p:txBody>
          <a:bodyPr wrap="square" lIns="0" tIns="0" rIns="0" bIns="0" rtlCol="0"/>
          <a:lstStyle/>
          <a:p>
            <a:endParaRPr/>
          </a:p>
        </p:txBody>
      </p:sp>
      <p:sp>
        <p:nvSpPr>
          <p:cNvPr id="23" name="object 23"/>
          <p:cNvSpPr/>
          <p:nvPr/>
        </p:nvSpPr>
        <p:spPr>
          <a:xfrm>
            <a:off x="806824" y="396326"/>
            <a:ext cx="53340" cy="106045"/>
          </a:xfrm>
          <a:custGeom>
            <a:avLst/>
            <a:gdLst/>
            <a:ahLst/>
            <a:cxnLst/>
            <a:rect l="l" t="t" r="r" b="b"/>
            <a:pathLst>
              <a:path w="53340" h="106045">
                <a:moveTo>
                  <a:pt x="25895" y="0"/>
                </a:moveTo>
                <a:lnTo>
                  <a:pt x="0" y="0"/>
                </a:lnTo>
                <a:lnTo>
                  <a:pt x="0" y="105727"/>
                </a:lnTo>
                <a:lnTo>
                  <a:pt x="17779" y="105727"/>
                </a:lnTo>
                <a:lnTo>
                  <a:pt x="17779" y="57226"/>
                </a:lnTo>
                <a:lnTo>
                  <a:pt x="38222" y="57226"/>
                </a:lnTo>
                <a:lnTo>
                  <a:pt x="46329" y="55359"/>
                </a:lnTo>
                <a:lnTo>
                  <a:pt x="50380" y="48653"/>
                </a:lnTo>
                <a:lnTo>
                  <a:pt x="50380" y="47409"/>
                </a:lnTo>
                <a:lnTo>
                  <a:pt x="17779" y="47409"/>
                </a:lnTo>
                <a:lnTo>
                  <a:pt x="17779" y="14503"/>
                </a:lnTo>
                <a:lnTo>
                  <a:pt x="49175" y="14503"/>
                </a:lnTo>
                <a:lnTo>
                  <a:pt x="49076" y="13748"/>
                </a:lnTo>
                <a:lnTo>
                  <a:pt x="44862" y="6296"/>
                </a:lnTo>
                <a:lnTo>
                  <a:pt x="37286" y="1620"/>
                </a:lnTo>
                <a:lnTo>
                  <a:pt x="25895" y="0"/>
                </a:lnTo>
                <a:close/>
              </a:path>
              <a:path w="53340" h="106045">
                <a:moveTo>
                  <a:pt x="38222" y="57226"/>
                </a:moveTo>
                <a:lnTo>
                  <a:pt x="17779" y="57226"/>
                </a:lnTo>
                <a:lnTo>
                  <a:pt x="34467" y="105727"/>
                </a:lnTo>
                <a:lnTo>
                  <a:pt x="53187" y="105727"/>
                </a:lnTo>
                <a:lnTo>
                  <a:pt x="36182" y="57696"/>
                </a:lnTo>
                <a:lnTo>
                  <a:pt x="38222" y="57226"/>
                </a:lnTo>
                <a:close/>
              </a:path>
              <a:path w="53340" h="106045">
                <a:moveTo>
                  <a:pt x="49175" y="14503"/>
                </a:moveTo>
                <a:lnTo>
                  <a:pt x="29794" y="14503"/>
                </a:lnTo>
                <a:lnTo>
                  <a:pt x="32435" y="17297"/>
                </a:lnTo>
                <a:lnTo>
                  <a:pt x="32435" y="44284"/>
                </a:lnTo>
                <a:lnTo>
                  <a:pt x="29794" y="47409"/>
                </a:lnTo>
                <a:lnTo>
                  <a:pt x="50380" y="47409"/>
                </a:lnTo>
                <a:lnTo>
                  <a:pt x="50380" y="23698"/>
                </a:lnTo>
                <a:lnTo>
                  <a:pt x="49175" y="14503"/>
                </a:lnTo>
                <a:close/>
              </a:path>
            </a:pathLst>
          </a:custGeom>
          <a:solidFill>
            <a:srgbClr val="FFFFFF"/>
          </a:solidFill>
        </p:spPr>
        <p:txBody>
          <a:bodyPr wrap="square" lIns="0" tIns="0" rIns="0" bIns="0" rtlCol="0"/>
          <a:lstStyle/>
          <a:p>
            <a:endParaRPr/>
          </a:p>
        </p:txBody>
      </p:sp>
      <p:sp>
        <p:nvSpPr>
          <p:cNvPr id="24" name="object 24"/>
          <p:cNvSpPr/>
          <p:nvPr/>
        </p:nvSpPr>
        <p:spPr>
          <a:xfrm>
            <a:off x="865919" y="396321"/>
            <a:ext cx="42545" cy="106045"/>
          </a:xfrm>
          <a:custGeom>
            <a:avLst/>
            <a:gdLst/>
            <a:ahLst/>
            <a:cxnLst/>
            <a:rect l="l" t="t" r="r" b="b"/>
            <a:pathLst>
              <a:path w="42544" h="106045">
                <a:moveTo>
                  <a:pt x="42418" y="0"/>
                </a:moveTo>
                <a:lnTo>
                  <a:pt x="0" y="0"/>
                </a:lnTo>
                <a:lnTo>
                  <a:pt x="0" y="105740"/>
                </a:lnTo>
                <a:lnTo>
                  <a:pt x="42418" y="105740"/>
                </a:lnTo>
                <a:lnTo>
                  <a:pt x="42418" y="91224"/>
                </a:lnTo>
                <a:lnTo>
                  <a:pt x="17780" y="91224"/>
                </a:lnTo>
                <a:lnTo>
                  <a:pt x="17780" y="59105"/>
                </a:lnTo>
                <a:lnTo>
                  <a:pt x="35407" y="59105"/>
                </a:lnTo>
                <a:lnTo>
                  <a:pt x="35407" y="44754"/>
                </a:lnTo>
                <a:lnTo>
                  <a:pt x="17780" y="44754"/>
                </a:lnTo>
                <a:lnTo>
                  <a:pt x="17780" y="14503"/>
                </a:lnTo>
                <a:lnTo>
                  <a:pt x="42418" y="14503"/>
                </a:lnTo>
                <a:lnTo>
                  <a:pt x="42418" y="0"/>
                </a:lnTo>
                <a:close/>
              </a:path>
            </a:pathLst>
          </a:custGeom>
          <a:solidFill>
            <a:srgbClr val="FFFFFF"/>
          </a:solidFill>
        </p:spPr>
        <p:txBody>
          <a:bodyPr wrap="square" lIns="0" tIns="0" rIns="0" bIns="0" rtlCol="0"/>
          <a:lstStyle/>
          <a:p>
            <a:endParaRPr/>
          </a:p>
        </p:txBody>
      </p:sp>
      <p:sp>
        <p:nvSpPr>
          <p:cNvPr id="25" name="object 25"/>
          <p:cNvSpPr/>
          <p:nvPr/>
        </p:nvSpPr>
        <p:spPr>
          <a:xfrm>
            <a:off x="915523" y="396321"/>
            <a:ext cx="53340" cy="106045"/>
          </a:xfrm>
          <a:custGeom>
            <a:avLst/>
            <a:gdLst/>
            <a:ahLst/>
            <a:cxnLst/>
            <a:rect l="l" t="t" r="r" b="b"/>
            <a:pathLst>
              <a:path w="53340" h="106045">
                <a:moveTo>
                  <a:pt x="27457" y="0"/>
                </a:moveTo>
                <a:lnTo>
                  <a:pt x="0" y="0"/>
                </a:lnTo>
                <a:lnTo>
                  <a:pt x="0" y="105740"/>
                </a:lnTo>
                <a:lnTo>
                  <a:pt x="27457" y="105740"/>
                </a:lnTo>
                <a:lnTo>
                  <a:pt x="39503" y="103585"/>
                </a:lnTo>
                <a:lnTo>
                  <a:pt x="47456" y="97629"/>
                </a:lnTo>
                <a:lnTo>
                  <a:pt x="50579" y="91224"/>
                </a:lnTo>
                <a:lnTo>
                  <a:pt x="17780" y="91224"/>
                </a:lnTo>
                <a:lnTo>
                  <a:pt x="17780" y="14503"/>
                </a:lnTo>
                <a:lnTo>
                  <a:pt x="50606" y="14503"/>
                </a:lnTo>
                <a:lnTo>
                  <a:pt x="47456" y="8048"/>
                </a:lnTo>
                <a:lnTo>
                  <a:pt x="39503" y="2131"/>
                </a:lnTo>
                <a:lnTo>
                  <a:pt x="27457" y="0"/>
                </a:lnTo>
                <a:close/>
              </a:path>
              <a:path w="53340" h="106045">
                <a:moveTo>
                  <a:pt x="50606" y="14503"/>
                </a:moveTo>
                <a:lnTo>
                  <a:pt x="32600" y="14503"/>
                </a:lnTo>
                <a:lnTo>
                  <a:pt x="35407" y="18872"/>
                </a:lnTo>
                <a:lnTo>
                  <a:pt x="35407" y="86868"/>
                </a:lnTo>
                <a:lnTo>
                  <a:pt x="32600" y="91224"/>
                </a:lnTo>
                <a:lnTo>
                  <a:pt x="50579" y="91224"/>
                </a:lnTo>
                <a:lnTo>
                  <a:pt x="51842" y="88632"/>
                </a:lnTo>
                <a:lnTo>
                  <a:pt x="53187" y="77355"/>
                </a:lnTo>
                <a:lnTo>
                  <a:pt x="53187" y="28384"/>
                </a:lnTo>
                <a:lnTo>
                  <a:pt x="51842" y="17037"/>
                </a:lnTo>
                <a:lnTo>
                  <a:pt x="50606" y="14503"/>
                </a:lnTo>
                <a:close/>
              </a:path>
            </a:pathLst>
          </a:custGeom>
          <a:solidFill>
            <a:srgbClr val="FFFFFF"/>
          </a:solidFill>
        </p:spPr>
        <p:txBody>
          <a:bodyPr wrap="square" lIns="0" tIns="0" rIns="0" bIns="0" rtlCol="0"/>
          <a:lstStyle/>
          <a:p>
            <a:endParaRPr/>
          </a:p>
        </p:txBody>
      </p:sp>
      <p:sp>
        <p:nvSpPr>
          <p:cNvPr id="26" name="object 26"/>
          <p:cNvSpPr/>
          <p:nvPr/>
        </p:nvSpPr>
        <p:spPr>
          <a:xfrm>
            <a:off x="971943" y="396316"/>
            <a:ext cx="57785" cy="106045"/>
          </a:xfrm>
          <a:custGeom>
            <a:avLst/>
            <a:gdLst/>
            <a:ahLst/>
            <a:cxnLst/>
            <a:rect l="l" t="t" r="r" b="b"/>
            <a:pathLst>
              <a:path w="57784" h="106045">
                <a:moveTo>
                  <a:pt x="18554" y="0"/>
                </a:moveTo>
                <a:lnTo>
                  <a:pt x="0" y="0"/>
                </a:lnTo>
                <a:lnTo>
                  <a:pt x="19799" y="65506"/>
                </a:lnTo>
                <a:lnTo>
                  <a:pt x="19799" y="105740"/>
                </a:lnTo>
                <a:lnTo>
                  <a:pt x="37579" y="105740"/>
                </a:lnTo>
                <a:lnTo>
                  <a:pt x="37579" y="65506"/>
                </a:lnTo>
                <a:lnTo>
                  <a:pt x="45209" y="40081"/>
                </a:lnTo>
                <a:lnTo>
                  <a:pt x="29324" y="40081"/>
                </a:lnTo>
                <a:lnTo>
                  <a:pt x="18554" y="0"/>
                </a:lnTo>
                <a:close/>
              </a:path>
              <a:path w="57784" h="106045">
                <a:moveTo>
                  <a:pt x="57238" y="0"/>
                </a:moveTo>
                <a:lnTo>
                  <a:pt x="40233" y="0"/>
                </a:lnTo>
                <a:lnTo>
                  <a:pt x="29476" y="40081"/>
                </a:lnTo>
                <a:lnTo>
                  <a:pt x="45209" y="40081"/>
                </a:lnTo>
                <a:lnTo>
                  <a:pt x="57238" y="0"/>
                </a:lnTo>
                <a:close/>
              </a:path>
            </a:pathLst>
          </a:custGeom>
          <a:solidFill>
            <a:srgbClr val="FFFFFF"/>
          </a:solidFill>
        </p:spPr>
        <p:txBody>
          <a:bodyPr wrap="square" lIns="0" tIns="0" rIns="0" bIns="0" rtlCol="0"/>
          <a:lstStyle/>
          <a:p>
            <a:endParaRPr/>
          </a:p>
        </p:txBody>
      </p:sp>
      <p:sp>
        <p:nvSpPr>
          <p:cNvPr id="27" name="object 27"/>
          <p:cNvSpPr/>
          <p:nvPr/>
        </p:nvSpPr>
        <p:spPr>
          <a:xfrm>
            <a:off x="1032558" y="395069"/>
            <a:ext cx="52705" cy="108585"/>
          </a:xfrm>
          <a:custGeom>
            <a:avLst/>
            <a:gdLst/>
            <a:ahLst/>
            <a:cxnLst/>
            <a:rect l="l" t="t" r="r" b="b"/>
            <a:pathLst>
              <a:path w="52705" h="108584">
                <a:moveTo>
                  <a:pt x="26669" y="0"/>
                </a:moveTo>
                <a:lnTo>
                  <a:pt x="14605" y="2135"/>
                </a:lnTo>
                <a:lnTo>
                  <a:pt x="6315" y="8072"/>
                </a:lnTo>
                <a:lnTo>
                  <a:pt x="1534" y="17107"/>
                </a:lnTo>
                <a:lnTo>
                  <a:pt x="0" y="28536"/>
                </a:lnTo>
                <a:lnTo>
                  <a:pt x="0" y="79692"/>
                </a:lnTo>
                <a:lnTo>
                  <a:pt x="1336" y="91062"/>
                </a:lnTo>
                <a:lnTo>
                  <a:pt x="5421" y="100104"/>
                </a:lnTo>
                <a:lnTo>
                  <a:pt x="12371" y="106074"/>
                </a:lnTo>
                <a:lnTo>
                  <a:pt x="22301" y="108229"/>
                </a:lnTo>
                <a:lnTo>
                  <a:pt x="31978" y="108229"/>
                </a:lnTo>
                <a:lnTo>
                  <a:pt x="36956" y="103403"/>
                </a:lnTo>
                <a:lnTo>
                  <a:pt x="39306" y="95453"/>
                </a:lnTo>
                <a:lnTo>
                  <a:pt x="52095" y="95453"/>
                </a:lnTo>
                <a:lnTo>
                  <a:pt x="52095" y="93421"/>
                </a:lnTo>
                <a:lnTo>
                  <a:pt x="20434" y="93421"/>
                </a:lnTo>
                <a:lnTo>
                  <a:pt x="17779" y="88900"/>
                </a:lnTo>
                <a:lnTo>
                  <a:pt x="17779" y="19342"/>
                </a:lnTo>
                <a:lnTo>
                  <a:pt x="20586" y="14820"/>
                </a:lnTo>
                <a:lnTo>
                  <a:pt x="50405" y="14820"/>
                </a:lnTo>
                <a:lnTo>
                  <a:pt x="46750" y="7410"/>
                </a:lnTo>
                <a:lnTo>
                  <a:pt x="38931" y="1950"/>
                </a:lnTo>
                <a:lnTo>
                  <a:pt x="26669" y="0"/>
                </a:lnTo>
                <a:close/>
              </a:path>
              <a:path w="52705" h="108584">
                <a:moveTo>
                  <a:pt x="52095" y="95453"/>
                </a:moveTo>
                <a:lnTo>
                  <a:pt x="39306" y="95453"/>
                </a:lnTo>
                <a:lnTo>
                  <a:pt x="39306" y="106984"/>
                </a:lnTo>
                <a:lnTo>
                  <a:pt x="52095" y="106984"/>
                </a:lnTo>
                <a:lnTo>
                  <a:pt x="52095" y="95453"/>
                </a:lnTo>
                <a:close/>
              </a:path>
              <a:path w="52705" h="108584">
                <a:moveTo>
                  <a:pt x="52095" y="50533"/>
                </a:moveTo>
                <a:lnTo>
                  <a:pt x="26822" y="50533"/>
                </a:lnTo>
                <a:lnTo>
                  <a:pt x="26822" y="64566"/>
                </a:lnTo>
                <a:lnTo>
                  <a:pt x="35242" y="64566"/>
                </a:lnTo>
                <a:lnTo>
                  <a:pt x="35242" y="90144"/>
                </a:lnTo>
                <a:lnTo>
                  <a:pt x="32283" y="93421"/>
                </a:lnTo>
                <a:lnTo>
                  <a:pt x="52095" y="93421"/>
                </a:lnTo>
                <a:lnTo>
                  <a:pt x="52095" y="50533"/>
                </a:lnTo>
                <a:close/>
              </a:path>
              <a:path w="52705" h="108584">
                <a:moveTo>
                  <a:pt x="50405" y="14820"/>
                </a:moveTo>
                <a:lnTo>
                  <a:pt x="33375" y="14820"/>
                </a:lnTo>
                <a:lnTo>
                  <a:pt x="35864" y="18554"/>
                </a:lnTo>
                <a:lnTo>
                  <a:pt x="35864" y="35877"/>
                </a:lnTo>
                <a:lnTo>
                  <a:pt x="52095" y="35877"/>
                </a:lnTo>
                <a:lnTo>
                  <a:pt x="52095" y="26517"/>
                </a:lnTo>
                <a:lnTo>
                  <a:pt x="50885" y="15794"/>
                </a:lnTo>
                <a:lnTo>
                  <a:pt x="50405" y="14820"/>
                </a:lnTo>
                <a:close/>
              </a:path>
            </a:pathLst>
          </a:custGeom>
          <a:solidFill>
            <a:srgbClr val="FFFFFF"/>
          </a:solidFill>
        </p:spPr>
        <p:txBody>
          <a:bodyPr wrap="square" lIns="0" tIns="0" rIns="0" bIns="0" rtlCol="0"/>
          <a:lstStyle/>
          <a:p>
            <a:endParaRPr/>
          </a:p>
        </p:txBody>
      </p:sp>
      <p:sp>
        <p:nvSpPr>
          <p:cNvPr id="28" name="object 28"/>
          <p:cNvSpPr/>
          <p:nvPr/>
        </p:nvSpPr>
        <p:spPr>
          <a:xfrm>
            <a:off x="1114482" y="410824"/>
            <a:ext cx="0" cy="91440"/>
          </a:xfrm>
          <a:custGeom>
            <a:avLst/>
            <a:gdLst/>
            <a:ahLst/>
            <a:cxnLst/>
            <a:rect l="l" t="t" r="r" b="b"/>
            <a:pathLst>
              <a:path h="91440">
                <a:moveTo>
                  <a:pt x="0" y="0"/>
                </a:moveTo>
                <a:lnTo>
                  <a:pt x="0" y="91236"/>
                </a:lnTo>
              </a:path>
            </a:pathLst>
          </a:custGeom>
          <a:ln w="17945">
            <a:solidFill>
              <a:srgbClr val="FFFFFF"/>
            </a:solidFill>
          </a:ln>
        </p:spPr>
        <p:txBody>
          <a:bodyPr wrap="square" lIns="0" tIns="0" rIns="0" bIns="0" rtlCol="0"/>
          <a:lstStyle/>
          <a:p>
            <a:endParaRPr/>
          </a:p>
        </p:txBody>
      </p:sp>
      <p:sp>
        <p:nvSpPr>
          <p:cNvPr id="29" name="object 29"/>
          <p:cNvSpPr/>
          <p:nvPr/>
        </p:nvSpPr>
        <p:spPr>
          <a:xfrm>
            <a:off x="1090853" y="396321"/>
            <a:ext cx="47625" cy="14604"/>
          </a:xfrm>
          <a:custGeom>
            <a:avLst/>
            <a:gdLst/>
            <a:ahLst/>
            <a:cxnLst/>
            <a:rect l="l" t="t" r="r" b="b"/>
            <a:pathLst>
              <a:path w="47625" h="14604">
                <a:moveTo>
                  <a:pt x="47256" y="0"/>
                </a:moveTo>
                <a:lnTo>
                  <a:pt x="0" y="0"/>
                </a:lnTo>
                <a:lnTo>
                  <a:pt x="0" y="14503"/>
                </a:lnTo>
                <a:lnTo>
                  <a:pt x="47256" y="14503"/>
                </a:lnTo>
                <a:lnTo>
                  <a:pt x="47256" y="0"/>
                </a:lnTo>
                <a:close/>
              </a:path>
            </a:pathLst>
          </a:custGeom>
          <a:solidFill>
            <a:srgbClr val="FFFFFF"/>
          </a:solidFill>
        </p:spPr>
        <p:txBody>
          <a:bodyPr wrap="square" lIns="0" tIns="0" rIns="0" bIns="0" rtlCol="0"/>
          <a:lstStyle/>
          <a:p>
            <a:endParaRPr/>
          </a:p>
        </p:txBody>
      </p:sp>
      <p:sp>
        <p:nvSpPr>
          <p:cNvPr id="30" name="object 30"/>
          <p:cNvSpPr/>
          <p:nvPr/>
        </p:nvSpPr>
        <p:spPr>
          <a:xfrm>
            <a:off x="1153591" y="396316"/>
            <a:ext cx="0" cy="106045"/>
          </a:xfrm>
          <a:custGeom>
            <a:avLst/>
            <a:gdLst/>
            <a:ahLst/>
            <a:cxnLst/>
            <a:rect l="l" t="t" r="r" b="b"/>
            <a:pathLst>
              <a:path h="106045">
                <a:moveTo>
                  <a:pt x="0" y="0"/>
                </a:moveTo>
                <a:lnTo>
                  <a:pt x="0" y="105740"/>
                </a:lnTo>
              </a:path>
            </a:pathLst>
          </a:custGeom>
          <a:ln w="17780">
            <a:solidFill>
              <a:srgbClr val="FFFFFF"/>
            </a:solidFill>
          </a:ln>
        </p:spPr>
        <p:txBody>
          <a:bodyPr wrap="square" lIns="0" tIns="0" rIns="0" bIns="0" rtlCol="0"/>
          <a:lstStyle/>
          <a:p>
            <a:endParaRPr/>
          </a:p>
        </p:txBody>
      </p:sp>
      <p:sp>
        <p:nvSpPr>
          <p:cNvPr id="31" name="object 31"/>
          <p:cNvSpPr/>
          <p:nvPr/>
        </p:nvSpPr>
        <p:spPr>
          <a:xfrm>
            <a:off x="1170350" y="395069"/>
            <a:ext cx="52705" cy="108585"/>
          </a:xfrm>
          <a:custGeom>
            <a:avLst/>
            <a:gdLst/>
            <a:ahLst/>
            <a:cxnLst/>
            <a:rect l="l" t="t" r="r" b="b"/>
            <a:pathLst>
              <a:path w="52705" h="108584">
                <a:moveTo>
                  <a:pt x="26669" y="0"/>
                </a:moveTo>
                <a:lnTo>
                  <a:pt x="14605" y="2135"/>
                </a:lnTo>
                <a:lnTo>
                  <a:pt x="6315" y="8072"/>
                </a:lnTo>
                <a:lnTo>
                  <a:pt x="1534" y="17107"/>
                </a:lnTo>
                <a:lnTo>
                  <a:pt x="0" y="28536"/>
                </a:lnTo>
                <a:lnTo>
                  <a:pt x="0" y="79692"/>
                </a:lnTo>
                <a:lnTo>
                  <a:pt x="1336" y="91062"/>
                </a:lnTo>
                <a:lnTo>
                  <a:pt x="5421" y="100104"/>
                </a:lnTo>
                <a:lnTo>
                  <a:pt x="12371" y="106074"/>
                </a:lnTo>
                <a:lnTo>
                  <a:pt x="22301" y="108229"/>
                </a:lnTo>
                <a:lnTo>
                  <a:pt x="31978" y="108229"/>
                </a:lnTo>
                <a:lnTo>
                  <a:pt x="36956" y="103403"/>
                </a:lnTo>
                <a:lnTo>
                  <a:pt x="39306" y="95453"/>
                </a:lnTo>
                <a:lnTo>
                  <a:pt x="52095" y="95453"/>
                </a:lnTo>
                <a:lnTo>
                  <a:pt x="52095" y="93421"/>
                </a:lnTo>
                <a:lnTo>
                  <a:pt x="20434" y="93421"/>
                </a:lnTo>
                <a:lnTo>
                  <a:pt x="17779" y="88900"/>
                </a:lnTo>
                <a:lnTo>
                  <a:pt x="17779" y="19342"/>
                </a:lnTo>
                <a:lnTo>
                  <a:pt x="20586" y="14820"/>
                </a:lnTo>
                <a:lnTo>
                  <a:pt x="50405" y="14820"/>
                </a:lnTo>
                <a:lnTo>
                  <a:pt x="46750" y="7410"/>
                </a:lnTo>
                <a:lnTo>
                  <a:pt x="38931" y="1950"/>
                </a:lnTo>
                <a:lnTo>
                  <a:pt x="26669" y="0"/>
                </a:lnTo>
                <a:close/>
              </a:path>
              <a:path w="52705" h="108584">
                <a:moveTo>
                  <a:pt x="52095" y="95453"/>
                </a:moveTo>
                <a:lnTo>
                  <a:pt x="39306" y="95453"/>
                </a:lnTo>
                <a:lnTo>
                  <a:pt x="39306" y="106984"/>
                </a:lnTo>
                <a:lnTo>
                  <a:pt x="52095" y="106984"/>
                </a:lnTo>
                <a:lnTo>
                  <a:pt x="52095" y="95453"/>
                </a:lnTo>
                <a:close/>
              </a:path>
              <a:path w="52705" h="108584">
                <a:moveTo>
                  <a:pt x="52095" y="50533"/>
                </a:moveTo>
                <a:lnTo>
                  <a:pt x="26822" y="50533"/>
                </a:lnTo>
                <a:lnTo>
                  <a:pt x="26822" y="64566"/>
                </a:lnTo>
                <a:lnTo>
                  <a:pt x="35242" y="64566"/>
                </a:lnTo>
                <a:lnTo>
                  <a:pt x="35242" y="90144"/>
                </a:lnTo>
                <a:lnTo>
                  <a:pt x="32283" y="93421"/>
                </a:lnTo>
                <a:lnTo>
                  <a:pt x="52095" y="93421"/>
                </a:lnTo>
                <a:lnTo>
                  <a:pt x="52095" y="50533"/>
                </a:lnTo>
                <a:close/>
              </a:path>
              <a:path w="52705" h="108584">
                <a:moveTo>
                  <a:pt x="50405" y="14820"/>
                </a:moveTo>
                <a:lnTo>
                  <a:pt x="33375" y="14820"/>
                </a:lnTo>
                <a:lnTo>
                  <a:pt x="35864" y="18554"/>
                </a:lnTo>
                <a:lnTo>
                  <a:pt x="35864" y="35877"/>
                </a:lnTo>
                <a:lnTo>
                  <a:pt x="52095" y="35877"/>
                </a:lnTo>
                <a:lnTo>
                  <a:pt x="52095" y="26517"/>
                </a:lnTo>
                <a:lnTo>
                  <a:pt x="50885" y="15794"/>
                </a:lnTo>
                <a:lnTo>
                  <a:pt x="50405" y="14820"/>
                </a:lnTo>
                <a:close/>
              </a:path>
            </a:pathLst>
          </a:custGeom>
          <a:solidFill>
            <a:srgbClr val="FFFFFF"/>
          </a:solidFill>
        </p:spPr>
        <p:txBody>
          <a:bodyPr wrap="square" lIns="0" tIns="0" rIns="0" bIns="0" rtlCol="0"/>
          <a:lstStyle/>
          <a:p>
            <a:endParaRPr/>
          </a:p>
        </p:txBody>
      </p:sp>
      <p:sp>
        <p:nvSpPr>
          <p:cNvPr id="32" name="object 32"/>
          <p:cNvSpPr/>
          <p:nvPr/>
        </p:nvSpPr>
        <p:spPr>
          <a:xfrm>
            <a:off x="663670" y="551873"/>
            <a:ext cx="294468" cy="108242"/>
          </a:xfrm>
          <a:prstGeom prst="rect">
            <a:avLst/>
          </a:prstGeom>
          <a:blipFill>
            <a:blip r:embed="rId2" cstate="print"/>
            <a:stretch>
              <a:fillRect/>
            </a:stretch>
          </a:blipFill>
        </p:spPr>
        <p:txBody>
          <a:bodyPr wrap="square" lIns="0" tIns="0" rIns="0" bIns="0" rtlCol="0"/>
          <a:lstStyle/>
          <a:p>
            <a:endParaRPr/>
          </a:p>
        </p:txBody>
      </p:sp>
      <p:sp>
        <p:nvSpPr>
          <p:cNvPr id="33" name="Rectangle 1">
            <a:extLst>
              <a:ext uri="{FF2B5EF4-FFF2-40B4-BE49-F238E27FC236}">
                <a16:creationId xmlns:a16="http://schemas.microsoft.com/office/drawing/2014/main" id="{4773C772-6F67-4BCA-A6AA-50FE42245466}"/>
              </a:ext>
            </a:extLst>
          </p:cNvPr>
          <p:cNvSpPr>
            <a:spLocks noChangeArrowheads="1"/>
          </p:cNvSpPr>
          <p:nvPr/>
        </p:nvSpPr>
        <p:spPr bwMode="auto">
          <a:xfrm>
            <a:off x="0" y="0"/>
            <a:ext cx="106934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a:ln>
                  <a:noFill/>
                </a:ln>
                <a:solidFill>
                  <a:srgbClr val="202124"/>
                </a:solidFill>
                <a:effectLst/>
                <a:latin typeface="inherit"/>
              </a:rPr>
              <a:t>UN 17 WORLD GOALS FOR SUSTAINABLE DEVELOPMENT</a:t>
            </a:r>
            <a:r>
              <a:rPr kumimoji="0" lang="da-DK" altLang="da-DK" sz="900" b="0" i="0" u="none" strike="noStrike" cap="none" normalizeH="0" baseline="0">
                <a:ln>
                  <a:noFill/>
                </a:ln>
                <a:solidFill>
                  <a:schemeClr val="tx1"/>
                </a:solidFill>
                <a:effectLst/>
              </a:rPr>
              <a:t> </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97" y="288010"/>
            <a:ext cx="5849997" cy="6983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50130" y="6610225"/>
            <a:ext cx="2381021" cy="4150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28524" y="6444279"/>
            <a:ext cx="666115" cy="665480"/>
          </a:xfrm>
          <a:custGeom>
            <a:avLst/>
            <a:gdLst/>
            <a:ahLst/>
            <a:cxnLst/>
            <a:rect l="l" t="t" r="r" b="b"/>
            <a:pathLst>
              <a:path w="666115" h="665479">
                <a:moveTo>
                  <a:pt x="333019" y="0"/>
                </a:moveTo>
                <a:lnTo>
                  <a:pt x="283808" y="3809"/>
                </a:lnTo>
                <a:lnTo>
                  <a:pt x="236839" y="13969"/>
                </a:lnTo>
                <a:lnTo>
                  <a:pt x="192626" y="30479"/>
                </a:lnTo>
                <a:lnTo>
                  <a:pt x="151686" y="53339"/>
                </a:lnTo>
                <a:lnTo>
                  <a:pt x="114534" y="81279"/>
                </a:lnTo>
                <a:lnTo>
                  <a:pt x="81684" y="114299"/>
                </a:lnTo>
                <a:lnTo>
                  <a:pt x="53651" y="151129"/>
                </a:lnTo>
                <a:lnTo>
                  <a:pt x="30951" y="193039"/>
                </a:lnTo>
                <a:lnTo>
                  <a:pt x="14099" y="237489"/>
                </a:lnTo>
                <a:lnTo>
                  <a:pt x="3610" y="284479"/>
                </a:lnTo>
                <a:lnTo>
                  <a:pt x="0" y="332739"/>
                </a:lnTo>
                <a:lnTo>
                  <a:pt x="3610" y="382269"/>
                </a:lnTo>
                <a:lnTo>
                  <a:pt x="14099" y="429259"/>
                </a:lnTo>
                <a:lnTo>
                  <a:pt x="30951" y="473709"/>
                </a:lnTo>
                <a:lnTo>
                  <a:pt x="53651" y="514349"/>
                </a:lnTo>
                <a:lnTo>
                  <a:pt x="81684" y="551179"/>
                </a:lnTo>
                <a:lnTo>
                  <a:pt x="114534" y="584199"/>
                </a:lnTo>
                <a:lnTo>
                  <a:pt x="151686" y="612139"/>
                </a:lnTo>
                <a:lnTo>
                  <a:pt x="192626" y="634999"/>
                </a:lnTo>
                <a:lnTo>
                  <a:pt x="236839" y="651509"/>
                </a:lnTo>
                <a:lnTo>
                  <a:pt x="283808" y="662939"/>
                </a:lnTo>
                <a:lnTo>
                  <a:pt x="333019" y="665479"/>
                </a:lnTo>
                <a:lnTo>
                  <a:pt x="382230" y="662939"/>
                </a:lnTo>
                <a:lnTo>
                  <a:pt x="429199" y="651509"/>
                </a:lnTo>
                <a:lnTo>
                  <a:pt x="473411" y="634999"/>
                </a:lnTo>
                <a:lnTo>
                  <a:pt x="514351" y="612139"/>
                </a:lnTo>
                <a:lnTo>
                  <a:pt x="551504" y="584199"/>
                </a:lnTo>
                <a:lnTo>
                  <a:pt x="578037" y="557529"/>
                </a:lnTo>
                <a:lnTo>
                  <a:pt x="335970" y="557529"/>
                </a:lnTo>
                <a:lnTo>
                  <a:pt x="328590" y="556259"/>
                </a:lnTo>
                <a:lnTo>
                  <a:pt x="323443" y="552449"/>
                </a:lnTo>
                <a:lnTo>
                  <a:pt x="324408" y="548639"/>
                </a:lnTo>
                <a:lnTo>
                  <a:pt x="350083" y="529589"/>
                </a:lnTo>
                <a:lnTo>
                  <a:pt x="371716" y="505459"/>
                </a:lnTo>
                <a:lnTo>
                  <a:pt x="389720" y="478789"/>
                </a:lnTo>
                <a:lnTo>
                  <a:pt x="391649" y="474979"/>
                </a:lnTo>
                <a:lnTo>
                  <a:pt x="297929" y="474979"/>
                </a:lnTo>
                <a:lnTo>
                  <a:pt x="297535" y="472439"/>
                </a:lnTo>
                <a:lnTo>
                  <a:pt x="297694" y="462279"/>
                </a:lnTo>
                <a:lnTo>
                  <a:pt x="300470" y="452119"/>
                </a:lnTo>
                <a:lnTo>
                  <a:pt x="304774" y="443229"/>
                </a:lnTo>
                <a:lnTo>
                  <a:pt x="309511" y="434339"/>
                </a:lnTo>
                <a:lnTo>
                  <a:pt x="312311" y="422909"/>
                </a:lnTo>
                <a:lnTo>
                  <a:pt x="308714" y="415289"/>
                </a:lnTo>
                <a:lnTo>
                  <a:pt x="301132" y="410209"/>
                </a:lnTo>
                <a:lnTo>
                  <a:pt x="291401" y="405129"/>
                </a:lnTo>
                <a:lnTo>
                  <a:pt x="291439" y="403859"/>
                </a:lnTo>
                <a:lnTo>
                  <a:pt x="305460" y="398779"/>
                </a:lnTo>
                <a:lnTo>
                  <a:pt x="305663" y="398779"/>
                </a:lnTo>
                <a:lnTo>
                  <a:pt x="308533" y="391159"/>
                </a:lnTo>
                <a:lnTo>
                  <a:pt x="312635" y="384809"/>
                </a:lnTo>
                <a:lnTo>
                  <a:pt x="318604" y="382269"/>
                </a:lnTo>
                <a:lnTo>
                  <a:pt x="329288" y="378459"/>
                </a:lnTo>
                <a:lnTo>
                  <a:pt x="430325" y="378459"/>
                </a:lnTo>
                <a:lnTo>
                  <a:pt x="432376" y="370839"/>
                </a:lnTo>
                <a:lnTo>
                  <a:pt x="259702" y="370839"/>
                </a:lnTo>
                <a:lnTo>
                  <a:pt x="259308" y="368299"/>
                </a:lnTo>
                <a:lnTo>
                  <a:pt x="259472" y="358139"/>
                </a:lnTo>
                <a:lnTo>
                  <a:pt x="262250" y="347979"/>
                </a:lnTo>
                <a:lnTo>
                  <a:pt x="266554" y="339089"/>
                </a:lnTo>
                <a:lnTo>
                  <a:pt x="271297" y="330199"/>
                </a:lnTo>
                <a:lnTo>
                  <a:pt x="274094" y="320039"/>
                </a:lnTo>
                <a:lnTo>
                  <a:pt x="270494" y="312419"/>
                </a:lnTo>
                <a:lnTo>
                  <a:pt x="262907" y="306069"/>
                </a:lnTo>
                <a:lnTo>
                  <a:pt x="253187" y="300989"/>
                </a:lnTo>
                <a:lnTo>
                  <a:pt x="253339" y="300989"/>
                </a:lnTo>
                <a:lnTo>
                  <a:pt x="253022" y="299719"/>
                </a:lnTo>
                <a:lnTo>
                  <a:pt x="253225" y="299719"/>
                </a:lnTo>
                <a:lnTo>
                  <a:pt x="267233" y="294639"/>
                </a:lnTo>
                <a:lnTo>
                  <a:pt x="267436" y="294639"/>
                </a:lnTo>
                <a:lnTo>
                  <a:pt x="270306" y="288289"/>
                </a:lnTo>
                <a:lnTo>
                  <a:pt x="274408" y="281939"/>
                </a:lnTo>
                <a:lnTo>
                  <a:pt x="280377" y="278129"/>
                </a:lnTo>
                <a:lnTo>
                  <a:pt x="291061" y="274319"/>
                </a:lnTo>
                <a:lnTo>
                  <a:pt x="369322" y="274319"/>
                </a:lnTo>
                <a:lnTo>
                  <a:pt x="374663" y="273049"/>
                </a:lnTo>
                <a:lnTo>
                  <a:pt x="441172" y="273049"/>
                </a:lnTo>
                <a:lnTo>
                  <a:pt x="440853" y="271779"/>
                </a:lnTo>
                <a:lnTo>
                  <a:pt x="437921" y="264159"/>
                </a:lnTo>
                <a:lnTo>
                  <a:pt x="214096" y="264159"/>
                </a:lnTo>
                <a:lnTo>
                  <a:pt x="208037" y="262889"/>
                </a:lnTo>
                <a:lnTo>
                  <a:pt x="200869" y="261619"/>
                </a:lnTo>
                <a:lnTo>
                  <a:pt x="196873" y="257809"/>
                </a:lnTo>
                <a:lnTo>
                  <a:pt x="200329" y="252729"/>
                </a:lnTo>
                <a:lnTo>
                  <a:pt x="208335" y="248919"/>
                </a:lnTo>
                <a:lnTo>
                  <a:pt x="225475" y="243839"/>
                </a:lnTo>
                <a:lnTo>
                  <a:pt x="233895" y="242569"/>
                </a:lnTo>
                <a:lnTo>
                  <a:pt x="268281" y="236219"/>
                </a:lnTo>
                <a:lnTo>
                  <a:pt x="302410" y="232409"/>
                </a:lnTo>
                <a:lnTo>
                  <a:pt x="394517" y="232409"/>
                </a:lnTo>
                <a:lnTo>
                  <a:pt x="377842" y="228599"/>
                </a:lnTo>
                <a:lnTo>
                  <a:pt x="258267" y="228599"/>
                </a:lnTo>
                <a:lnTo>
                  <a:pt x="251244" y="224789"/>
                </a:lnTo>
                <a:lnTo>
                  <a:pt x="259905" y="223519"/>
                </a:lnTo>
                <a:lnTo>
                  <a:pt x="287910" y="219709"/>
                </a:lnTo>
                <a:lnTo>
                  <a:pt x="242455" y="219709"/>
                </a:lnTo>
                <a:lnTo>
                  <a:pt x="236143" y="212089"/>
                </a:lnTo>
                <a:lnTo>
                  <a:pt x="245732" y="209549"/>
                </a:lnTo>
                <a:lnTo>
                  <a:pt x="247853" y="209549"/>
                </a:lnTo>
                <a:lnTo>
                  <a:pt x="289018" y="205739"/>
                </a:lnTo>
                <a:lnTo>
                  <a:pt x="330346" y="204469"/>
                </a:lnTo>
                <a:lnTo>
                  <a:pt x="384178" y="204469"/>
                </a:lnTo>
                <a:lnTo>
                  <a:pt x="378661" y="203199"/>
                </a:lnTo>
                <a:lnTo>
                  <a:pt x="228803" y="203199"/>
                </a:lnTo>
                <a:lnTo>
                  <a:pt x="228561" y="198119"/>
                </a:lnTo>
                <a:lnTo>
                  <a:pt x="236042" y="198119"/>
                </a:lnTo>
                <a:lnTo>
                  <a:pt x="252809" y="195579"/>
                </a:lnTo>
                <a:lnTo>
                  <a:pt x="269646" y="195579"/>
                </a:lnTo>
                <a:lnTo>
                  <a:pt x="286473" y="194309"/>
                </a:lnTo>
                <a:lnTo>
                  <a:pt x="408144" y="194309"/>
                </a:lnTo>
                <a:lnTo>
                  <a:pt x="412267" y="189229"/>
                </a:lnTo>
                <a:lnTo>
                  <a:pt x="413427" y="187959"/>
                </a:lnTo>
                <a:lnTo>
                  <a:pt x="235978" y="187959"/>
                </a:lnTo>
                <a:lnTo>
                  <a:pt x="219468" y="186689"/>
                </a:lnTo>
                <a:lnTo>
                  <a:pt x="214312" y="180339"/>
                </a:lnTo>
                <a:lnTo>
                  <a:pt x="209676" y="176529"/>
                </a:lnTo>
                <a:lnTo>
                  <a:pt x="206616" y="171449"/>
                </a:lnTo>
                <a:lnTo>
                  <a:pt x="197180" y="171449"/>
                </a:lnTo>
                <a:lnTo>
                  <a:pt x="192023" y="166369"/>
                </a:lnTo>
                <a:lnTo>
                  <a:pt x="192023" y="153669"/>
                </a:lnTo>
                <a:lnTo>
                  <a:pt x="197180" y="148589"/>
                </a:lnTo>
                <a:lnTo>
                  <a:pt x="255765" y="148589"/>
                </a:lnTo>
                <a:lnTo>
                  <a:pt x="255536" y="147319"/>
                </a:lnTo>
                <a:lnTo>
                  <a:pt x="250012" y="147319"/>
                </a:lnTo>
                <a:lnTo>
                  <a:pt x="245757" y="142239"/>
                </a:lnTo>
                <a:lnTo>
                  <a:pt x="245757" y="129539"/>
                </a:lnTo>
                <a:lnTo>
                  <a:pt x="250901" y="124459"/>
                </a:lnTo>
                <a:lnTo>
                  <a:pt x="317685" y="124459"/>
                </a:lnTo>
                <a:lnTo>
                  <a:pt x="320395" y="115569"/>
                </a:lnTo>
                <a:lnTo>
                  <a:pt x="320878" y="113029"/>
                </a:lnTo>
                <a:lnTo>
                  <a:pt x="321462" y="111759"/>
                </a:lnTo>
                <a:lnTo>
                  <a:pt x="318592" y="109219"/>
                </a:lnTo>
                <a:lnTo>
                  <a:pt x="316763" y="105409"/>
                </a:lnTo>
                <a:lnTo>
                  <a:pt x="316763" y="95249"/>
                </a:lnTo>
                <a:lnTo>
                  <a:pt x="322402" y="88899"/>
                </a:lnTo>
                <a:lnTo>
                  <a:pt x="559085" y="88899"/>
                </a:lnTo>
                <a:lnTo>
                  <a:pt x="551504" y="81279"/>
                </a:lnTo>
                <a:lnTo>
                  <a:pt x="514351" y="53339"/>
                </a:lnTo>
                <a:lnTo>
                  <a:pt x="473411" y="30479"/>
                </a:lnTo>
                <a:lnTo>
                  <a:pt x="429199" y="13969"/>
                </a:lnTo>
                <a:lnTo>
                  <a:pt x="382230" y="3809"/>
                </a:lnTo>
                <a:lnTo>
                  <a:pt x="333019" y="0"/>
                </a:lnTo>
                <a:close/>
              </a:path>
              <a:path w="666115" h="665479">
                <a:moveTo>
                  <a:pt x="394517" y="232409"/>
                </a:moveTo>
                <a:lnTo>
                  <a:pt x="336642" y="232409"/>
                </a:lnTo>
                <a:lnTo>
                  <a:pt x="371335" y="234949"/>
                </a:lnTo>
                <a:lnTo>
                  <a:pt x="391019" y="237489"/>
                </a:lnTo>
                <a:lnTo>
                  <a:pt x="430732" y="248919"/>
                </a:lnTo>
                <a:lnTo>
                  <a:pt x="462483" y="278129"/>
                </a:lnTo>
                <a:lnTo>
                  <a:pt x="464545" y="302259"/>
                </a:lnTo>
                <a:lnTo>
                  <a:pt x="463675" y="321309"/>
                </a:lnTo>
                <a:lnTo>
                  <a:pt x="456133" y="364489"/>
                </a:lnTo>
                <a:lnTo>
                  <a:pt x="439107" y="421639"/>
                </a:lnTo>
                <a:lnTo>
                  <a:pt x="414489" y="476249"/>
                </a:lnTo>
                <a:lnTo>
                  <a:pt x="383412" y="521969"/>
                </a:lnTo>
                <a:lnTo>
                  <a:pt x="341706" y="557529"/>
                </a:lnTo>
                <a:lnTo>
                  <a:pt x="578037" y="557529"/>
                </a:lnTo>
                <a:lnTo>
                  <a:pt x="612387" y="514349"/>
                </a:lnTo>
                <a:lnTo>
                  <a:pt x="635087" y="473709"/>
                </a:lnTo>
                <a:lnTo>
                  <a:pt x="651939" y="429259"/>
                </a:lnTo>
                <a:lnTo>
                  <a:pt x="662428" y="382269"/>
                </a:lnTo>
                <a:lnTo>
                  <a:pt x="665853" y="335279"/>
                </a:lnTo>
                <a:lnTo>
                  <a:pt x="665848" y="330199"/>
                </a:lnTo>
                <a:lnTo>
                  <a:pt x="662428" y="284479"/>
                </a:lnTo>
                <a:lnTo>
                  <a:pt x="651939" y="237489"/>
                </a:lnTo>
                <a:lnTo>
                  <a:pt x="650976" y="234949"/>
                </a:lnTo>
                <a:lnTo>
                  <a:pt x="403148" y="234949"/>
                </a:lnTo>
                <a:lnTo>
                  <a:pt x="400075" y="233679"/>
                </a:lnTo>
                <a:lnTo>
                  <a:pt x="394517" y="232409"/>
                </a:lnTo>
                <a:close/>
              </a:path>
              <a:path w="666115" h="665479">
                <a:moveTo>
                  <a:pt x="430325" y="378459"/>
                </a:moveTo>
                <a:lnTo>
                  <a:pt x="329288" y="378459"/>
                </a:lnTo>
                <a:lnTo>
                  <a:pt x="340418" y="379729"/>
                </a:lnTo>
                <a:lnTo>
                  <a:pt x="349589" y="384809"/>
                </a:lnTo>
                <a:lnTo>
                  <a:pt x="354393" y="394969"/>
                </a:lnTo>
                <a:lnTo>
                  <a:pt x="354131" y="406399"/>
                </a:lnTo>
                <a:lnTo>
                  <a:pt x="348549" y="425449"/>
                </a:lnTo>
                <a:lnTo>
                  <a:pt x="347395" y="434339"/>
                </a:lnTo>
                <a:lnTo>
                  <a:pt x="347319" y="440689"/>
                </a:lnTo>
                <a:lnTo>
                  <a:pt x="348018" y="445769"/>
                </a:lnTo>
                <a:lnTo>
                  <a:pt x="351142" y="453389"/>
                </a:lnTo>
                <a:lnTo>
                  <a:pt x="353199" y="455929"/>
                </a:lnTo>
                <a:lnTo>
                  <a:pt x="354571" y="464819"/>
                </a:lnTo>
                <a:lnTo>
                  <a:pt x="336524" y="467359"/>
                </a:lnTo>
                <a:lnTo>
                  <a:pt x="328548" y="467359"/>
                </a:lnTo>
                <a:lnTo>
                  <a:pt x="312830" y="469899"/>
                </a:lnTo>
                <a:lnTo>
                  <a:pt x="305561" y="472439"/>
                </a:lnTo>
                <a:lnTo>
                  <a:pt x="304203" y="473709"/>
                </a:lnTo>
                <a:lnTo>
                  <a:pt x="297929" y="474979"/>
                </a:lnTo>
                <a:lnTo>
                  <a:pt x="391649" y="474979"/>
                </a:lnTo>
                <a:lnTo>
                  <a:pt x="404507" y="449579"/>
                </a:lnTo>
                <a:lnTo>
                  <a:pt x="415852" y="422909"/>
                </a:lnTo>
                <a:lnTo>
                  <a:pt x="425540" y="396239"/>
                </a:lnTo>
                <a:lnTo>
                  <a:pt x="430325" y="378459"/>
                </a:lnTo>
                <a:close/>
              </a:path>
              <a:path w="666115" h="665479">
                <a:moveTo>
                  <a:pt x="441172" y="273049"/>
                </a:moveTo>
                <a:lnTo>
                  <a:pt x="374663" y="273049"/>
                </a:lnTo>
                <a:lnTo>
                  <a:pt x="385791" y="274319"/>
                </a:lnTo>
                <a:lnTo>
                  <a:pt x="394960" y="279399"/>
                </a:lnTo>
                <a:lnTo>
                  <a:pt x="399770" y="289559"/>
                </a:lnTo>
                <a:lnTo>
                  <a:pt x="399508" y="299719"/>
                </a:lnTo>
                <a:lnTo>
                  <a:pt x="396894" y="309879"/>
                </a:lnTo>
                <a:lnTo>
                  <a:pt x="393927" y="320039"/>
                </a:lnTo>
                <a:lnTo>
                  <a:pt x="392607" y="330199"/>
                </a:lnTo>
                <a:lnTo>
                  <a:pt x="398564" y="349249"/>
                </a:lnTo>
                <a:lnTo>
                  <a:pt x="399948" y="359409"/>
                </a:lnTo>
                <a:lnTo>
                  <a:pt x="381901" y="360679"/>
                </a:lnTo>
                <a:lnTo>
                  <a:pt x="373927" y="361949"/>
                </a:lnTo>
                <a:lnTo>
                  <a:pt x="365942" y="361949"/>
                </a:lnTo>
                <a:lnTo>
                  <a:pt x="358193" y="363219"/>
                </a:lnTo>
                <a:lnTo>
                  <a:pt x="350926" y="367029"/>
                </a:lnTo>
                <a:lnTo>
                  <a:pt x="349567" y="368299"/>
                </a:lnTo>
                <a:lnTo>
                  <a:pt x="343306" y="369569"/>
                </a:lnTo>
                <a:lnTo>
                  <a:pt x="265976" y="369569"/>
                </a:lnTo>
                <a:lnTo>
                  <a:pt x="259702" y="370839"/>
                </a:lnTo>
                <a:lnTo>
                  <a:pt x="432376" y="370839"/>
                </a:lnTo>
                <a:lnTo>
                  <a:pt x="440994" y="327659"/>
                </a:lnTo>
                <a:lnTo>
                  <a:pt x="443298" y="297179"/>
                </a:lnTo>
                <a:lnTo>
                  <a:pt x="443212" y="288289"/>
                </a:lnTo>
                <a:lnTo>
                  <a:pt x="443139" y="285749"/>
                </a:lnTo>
                <a:lnTo>
                  <a:pt x="442448" y="278129"/>
                </a:lnTo>
                <a:lnTo>
                  <a:pt x="441172" y="273049"/>
                </a:lnTo>
                <a:close/>
              </a:path>
              <a:path w="666115" h="665479">
                <a:moveTo>
                  <a:pt x="369322" y="274319"/>
                </a:moveTo>
                <a:lnTo>
                  <a:pt x="291061" y="274319"/>
                </a:lnTo>
                <a:lnTo>
                  <a:pt x="302191" y="275589"/>
                </a:lnTo>
                <a:lnTo>
                  <a:pt x="311362" y="281939"/>
                </a:lnTo>
                <a:lnTo>
                  <a:pt x="316166" y="292099"/>
                </a:lnTo>
                <a:lnTo>
                  <a:pt x="315906" y="302259"/>
                </a:lnTo>
                <a:lnTo>
                  <a:pt x="313296" y="312419"/>
                </a:lnTo>
                <a:lnTo>
                  <a:pt x="310333" y="321309"/>
                </a:lnTo>
                <a:lnTo>
                  <a:pt x="309181" y="330199"/>
                </a:lnTo>
                <a:lnTo>
                  <a:pt x="309092" y="336549"/>
                </a:lnTo>
                <a:lnTo>
                  <a:pt x="309791" y="342899"/>
                </a:lnTo>
                <a:lnTo>
                  <a:pt x="312915" y="349249"/>
                </a:lnTo>
                <a:lnTo>
                  <a:pt x="314972" y="351789"/>
                </a:lnTo>
                <a:lnTo>
                  <a:pt x="316356" y="360679"/>
                </a:lnTo>
                <a:lnTo>
                  <a:pt x="298297" y="363219"/>
                </a:lnTo>
                <a:lnTo>
                  <a:pt x="290325" y="364489"/>
                </a:lnTo>
                <a:lnTo>
                  <a:pt x="282343" y="364489"/>
                </a:lnTo>
                <a:lnTo>
                  <a:pt x="274594" y="365759"/>
                </a:lnTo>
                <a:lnTo>
                  <a:pt x="267322" y="369569"/>
                </a:lnTo>
                <a:lnTo>
                  <a:pt x="343306" y="369569"/>
                </a:lnTo>
                <a:lnTo>
                  <a:pt x="342899" y="367029"/>
                </a:lnTo>
                <a:lnTo>
                  <a:pt x="343064" y="356869"/>
                </a:lnTo>
                <a:lnTo>
                  <a:pt x="345841" y="346709"/>
                </a:lnTo>
                <a:lnTo>
                  <a:pt x="350145" y="336549"/>
                </a:lnTo>
                <a:lnTo>
                  <a:pt x="354888" y="327659"/>
                </a:lnTo>
                <a:lnTo>
                  <a:pt x="357691" y="317499"/>
                </a:lnTo>
                <a:lnTo>
                  <a:pt x="354090" y="309879"/>
                </a:lnTo>
                <a:lnTo>
                  <a:pt x="346500" y="304799"/>
                </a:lnTo>
                <a:lnTo>
                  <a:pt x="336765" y="299719"/>
                </a:lnTo>
                <a:lnTo>
                  <a:pt x="336689" y="298449"/>
                </a:lnTo>
                <a:lnTo>
                  <a:pt x="336816" y="297179"/>
                </a:lnTo>
                <a:lnTo>
                  <a:pt x="350824" y="292099"/>
                </a:lnTo>
                <a:lnTo>
                  <a:pt x="351040" y="292099"/>
                </a:lnTo>
                <a:lnTo>
                  <a:pt x="353898" y="285749"/>
                </a:lnTo>
                <a:lnTo>
                  <a:pt x="358012" y="279399"/>
                </a:lnTo>
                <a:lnTo>
                  <a:pt x="363981" y="275589"/>
                </a:lnTo>
                <a:lnTo>
                  <a:pt x="369322" y="274319"/>
                </a:lnTo>
                <a:close/>
              </a:path>
              <a:path w="666115" h="665479">
                <a:moveTo>
                  <a:pt x="339834" y="241299"/>
                </a:moveTo>
                <a:lnTo>
                  <a:pt x="319859" y="241299"/>
                </a:lnTo>
                <a:lnTo>
                  <a:pt x="299923" y="242569"/>
                </a:lnTo>
                <a:lnTo>
                  <a:pt x="284775" y="243839"/>
                </a:lnTo>
                <a:lnTo>
                  <a:pt x="254717" y="248919"/>
                </a:lnTo>
                <a:lnTo>
                  <a:pt x="239941" y="252729"/>
                </a:lnTo>
                <a:lnTo>
                  <a:pt x="233933" y="255269"/>
                </a:lnTo>
                <a:lnTo>
                  <a:pt x="227914" y="256539"/>
                </a:lnTo>
                <a:lnTo>
                  <a:pt x="220560" y="259079"/>
                </a:lnTo>
                <a:lnTo>
                  <a:pt x="219773" y="260349"/>
                </a:lnTo>
                <a:lnTo>
                  <a:pt x="221322" y="262889"/>
                </a:lnTo>
                <a:lnTo>
                  <a:pt x="216344" y="264159"/>
                </a:lnTo>
                <a:lnTo>
                  <a:pt x="437565" y="264159"/>
                </a:lnTo>
                <a:lnTo>
                  <a:pt x="436587" y="262889"/>
                </a:lnTo>
                <a:lnTo>
                  <a:pt x="436092" y="262889"/>
                </a:lnTo>
                <a:lnTo>
                  <a:pt x="434378" y="261619"/>
                </a:lnTo>
                <a:lnTo>
                  <a:pt x="432098" y="260349"/>
                </a:lnTo>
                <a:lnTo>
                  <a:pt x="430339" y="260349"/>
                </a:lnTo>
                <a:lnTo>
                  <a:pt x="423354" y="256539"/>
                </a:lnTo>
                <a:lnTo>
                  <a:pt x="419760" y="255269"/>
                </a:lnTo>
                <a:lnTo>
                  <a:pt x="409884" y="252729"/>
                </a:lnTo>
                <a:lnTo>
                  <a:pt x="399896" y="248919"/>
                </a:lnTo>
                <a:lnTo>
                  <a:pt x="389790" y="246379"/>
                </a:lnTo>
                <a:lnTo>
                  <a:pt x="359764" y="242569"/>
                </a:lnTo>
                <a:lnTo>
                  <a:pt x="339834" y="241299"/>
                </a:lnTo>
                <a:close/>
              </a:path>
              <a:path w="666115" h="665479">
                <a:moveTo>
                  <a:pt x="429818" y="259079"/>
                </a:moveTo>
                <a:lnTo>
                  <a:pt x="430339" y="260349"/>
                </a:lnTo>
                <a:lnTo>
                  <a:pt x="432098" y="260349"/>
                </a:lnTo>
                <a:lnTo>
                  <a:pt x="429818" y="259079"/>
                </a:lnTo>
                <a:close/>
              </a:path>
              <a:path w="666115" h="665479">
                <a:moveTo>
                  <a:pt x="326601" y="214629"/>
                </a:moveTo>
                <a:lnTo>
                  <a:pt x="303771" y="214629"/>
                </a:lnTo>
                <a:lnTo>
                  <a:pt x="294732" y="215899"/>
                </a:lnTo>
                <a:lnTo>
                  <a:pt x="276675" y="215899"/>
                </a:lnTo>
                <a:lnTo>
                  <a:pt x="267665" y="217169"/>
                </a:lnTo>
                <a:lnTo>
                  <a:pt x="260299" y="218439"/>
                </a:lnTo>
                <a:lnTo>
                  <a:pt x="334994" y="218439"/>
                </a:lnTo>
                <a:lnTo>
                  <a:pt x="372448" y="220979"/>
                </a:lnTo>
                <a:lnTo>
                  <a:pt x="408901" y="229869"/>
                </a:lnTo>
                <a:lnTo>
                  <a:pt x="415239" y="232409"/>
                </a:lnTo>
                <a:lnTo>
                  <a:pt x="403148" y="234949"/>
                </a:lnTo>
                <a:lnTo>
                  <a:pt x="650976" y="234949"/>
                </a:lnTo>
                <a:lnTo>
                  <a:pt x="648087" y="227329"/>
                </a:lnTo>
                <a:lnTo>
                  <a:pt x="399999" y="227329"/>
                </a:lnTo>
                <a:lnTo>
                  <a:pt x="394436" y="224789"/>
                </a:lnTo>
                <a:lnTo>
                  <a:pt x="372328" y="219709"/>
                </a:lnTo>
                <a:lnTo>
                  <a:pt x="349584" y="215899"/>
                </a:lnTo>
                <a:lnTo>
                  <a:pt x="326601" y="214629"/>
                </a:lnTo>
                <a:close/>
              </a:path>
              <a:path w="666115" h="665479">
                <a:moveTo>
                  <a:pt x="332463" y="223519"/>
                </a:moveTo>
                <a:lnTo>
                  <a:pt x="297901" y="223519"/>
                </a:lnTo>
                <a:lnTo>
                  <a:pt x="263651" y="227329"/>
                </a:lnTo>
                <a:lnTo>
                  <a:pt x="258267" y="228599"/>
                </a:lnTo>
                <a:lnTo>
                  <a:pt x="377842" y="228599"/>
                </a:lnTo>
                <a:lnTo>
                  <a:pt x="366725" y="226059"/>
                </a:lnTo>
                <a:lnTo>
                  <a:pt x="332463" y="223519"/>
                </a:lnTo>
                <a:close/>
              </a:path>
              <a:path w="666115" h="665479">
                <a:moveTo>
                  <a:pt x="384178" y="204469"/>
                </a:moveTo>
                <a:lnTo>
                  <a:pt x="330346" y="204469"/>
                </a:lnTo>
                <a:lnTo>
                  <a:pt x="371482" y="207009"/>
                </a:lnTo>
                <a:lnTo>
                  <a:pt x="412076" y="215899"/>
                </a:lnTo>
                <a:lnTo>
                  <a:pt x="416763" y="218439"/>
                </a:lnTo>
                <a:lnTo>
                  <a:pt x="417067" y="220979"/>
                </a:lnTo>
                <a:lnTo>
                  <a:pt x="407301" y="226059"/>
                </a:lnTo>
                <a:lnTo>
                  <a:pt x="399999" y="227329"/>
                </a:lnTo>
                <a:lnTo>
                  <a:pt x="648087" y="227329"/>
                </a:lnTo>
                <a:lnTo>
                  <a:pt x="641827" y="210819"/>
                </a:lnTo>
                <a:lnTo>
                  <a:pt x="409320" y="210819"/>
                </a:lnTo>
                <a:lnTo>
                  <a:pt x="406247" y="209549"/>
                </a:lnTo>
                <a:lnTo>
                  <a:pt x="384178" y="204469"/>
                </a:lnTo>
                <a:close/>
              </a:path>
              <a:path w="666115" h="665479">
                <a:moveTo>
                  <a:pt x="297245" y="218439"/>
                </a:moveTo>
                <a:lnTo>
                  <a:pt x="255943" y="218439"/>
                </a:lnTo>
                <a:lnTo>
                  <a:pt x="250024" y="219709"/>
                </a:lnTo>
                <a:lnTo>
                  <a:pt x="287910" y="219709"/>
                </a:lnTo>
                <a:lnTo>
                  <a:pt x="297245" y="218439"/>
                </a:lnTo>
                <a:close/>
              </a:path>
              <a:path w="666115" h="665479">
                <a:moveTo>
                  <a:pt x="408144" y="194309"/>
                </a:moveTo>
                <a:lnTo>
                  <a:pt x="331361" y="194309"/>
                </a:lnTo>
                <a:lnTo>
                  <a:pt x="359614" y="195579"/>
                </a:lnTo>
                <a:lnTo>
                  <a:pt x="387631" y="199389"/>
                </a:lnTo>
                <a:lnTo>
                  <a:pt x="415074" y="205739"/>
                </a:lnTo>
                <a:lnTo>
                  <a:pt x="421424" y="207009"/>
                </a:lnTo>
                <a:lnTo>
                  <a:pt x="409320" y="210819"/>
                </a:lnTo>
                <a:lnTo>
                  <a:pt x="641827" y="210819"/>
                </a:lnTo>
                <a:lnTo>
                  <a:pt x="638457" y="201929"/>
                </a:lnTo>
                <a:lnTo>
                  <a:pt x="417779" y="201929"/>
                </a:lnTo>
                <a:lnTo>
                  <a:pt x="406082" y="196849"/>
                </a:lnTo>
                <a:lnTo>
                  <a:pt x="408144" y="194309"/>
                </a:lnTo>
                <a:close/>
              </a:path>
              <a:path w="666115" h="665479">
                <a:moveTo>
                  <a:pt x="322026" y="199389"/>
                </a:moveTo>
                <a:lnTo>
                  <a:pt x="279438" y="199389"/>
                </a:lnTo>
                <a:lnTo>
                  <a:pt x="236397" y="203199"/>
                </a:lnTo>
                <a:lnTo>
                  <a:pt x="378661" y="203199"/>
                </a:lnTo>
                <a:lnTo>
                  <a:pt x="350462" y="200659"/>
                </a:lnTo>
                <a:lnTo>
                  <a:pt x="322026" y="199389"/>
                </a:lnTo>
                <a:close/>
              </a:path>
              <a:path w="666115" h="665479">
                <a:moveTo>
                  <a:pt x="609487" y="147319"/>
                </a:moveTo>
                <a:lnTo>
                  <a:pt x="450938" y="147319"/>
                </a:lnTo>
                <a:lnTo>
                  <a:pt x="456095" y="152399"/>
                </a:lnTo>
                <a:lnTo>
                  <a:pt x="456095" y="166369"/>
                </a:lnTo>
                <a:lnTo>
                  <a:pt x="450938" y="171449"/>
                </a:lnTo>
                <a:lnTo>
                  <a:pt x="441693" y="171449"/>
                </a:lnTo>
                <a:lnTo>
                  <a:pt x="439102" y="176529"/>
                </a:lnTo>
                <a:lnTo>
                  <a:pt x="433895" y="181609"/>
                </a:lnTo>
                <a:lnTo>
                  <a:pt x="424129" y="194309"/>
                </a:lnTo>
                <a:lnTo>
                  <a:pt x="417779" y="201929"/>
                </a:lnTo>
                <a:lnTo>
                  <a:pt x="638457" y="201929"/>
                </a:lnTo>
                <a:lnTo>
                  <a:pt x="635087" y="193039"/>
                </a:lnTo>
                <a:lnTo>
                  <a:pt x="612387" y="151129"/>
                </a:lnTo>
                <a:lnTo>
                  <a:pt x="609487" y="147319"/>
                </a:lnTo>
                <a:close/>
              </a:path>
              <a:path w="666115" h="665479">
                <a:moveTo>
                  <a:pt x="222846" y="171449"/>
                </a:moveTo>
                <a:lnTo>
                  <a:pt x="225590" y="175259"/>
                </a:lnTo>
                <a:lnTo>
                  <a:pt x="230085" y="180339"/>
                </a:lnTo>
                <a:lnTo>
                  <a:pt x="235978" y="187959"/>
                </a:lnTo>
                <a:lnTo>
                  <a:pt x="413427" y="187959"/>
                </a:lnTo>
                <a:lnTo>
                  <a:pt x="415747" y="185419"/>
                </a:lnTo>
                <a:lnTo>
                  <a:pt x="419900" y="179069"/>
                </a:lnTo>
                <a:lnTo>
                  <a:pt x="421049" y="177799"/>
                </a:lnTo>
                <a:lnTo>
                  <a:pt x="252691" y="177799"/>
                </a:lnTo>
                <a:lnTo>
                  <a:pt x="230835" y="173989"/>
                </a:lnTo>
                <a:lnTo>
                  <a:pt x="228155" y="172719"/>
                </a:lnTo>
                <a:lnTo>
                  <a:pt x="222846" y="171449"/>
                </a:lnTo>
                <a:close/>
              </a:path>
              <a:path w="666115" h="665479">
                <a:moveTo>
                  <a:pt x="271906" y="147319"/>
                </a:moveTo>
                <a:lnTo>
                  <a:pt x="273088" y="152399"/>
                </a:lnTo>
                <a:lnTo>
                  <a:pt x="274942" y="156209"/>
                </a:lnTo>
                <a:lnTo>
                  <a:pt x="276186" y="161289"/>
                </a:lnTo>
                <a:lnTo>
                  <a:pt x="277054" y="168909"/>
                </a:lnTo>
                <a:lnTo>
                  <a:pt x="274358" y="173989"/>
                </a:lnTo>
                <a:lnTo>
                  <a:pt x="268546" y="176529"/>
                </a:lnTo>
                <a:lnTo>
                  <a:pt x="260070" y="177799"/>
                </a:lnTo>
                <a:lnTo>
                  <a:pt x="398480" y="177799"/>
                </a:lnTo>
                <a:lnTo>
                  <a:pt x="391553" y="176529"/>
                </a:lnTo>
                <a:lnTo>
                  <a:pt x="380796" y="172719"/>
                </a:lnTo>
                <a:lnTo>
                  <a:pt x="380698" y="168909"/>
                </a:lnTo>
                <a:lnTo>
                  <a:pt x="307127" y="168909"/>
                </a:lnTo>
                <a:lnTo>
                  <a:pt x="296940" y="165099"/>
                </a:lnTo>
                <a:lnTo>
                  <a:pt x="287155" y="158749"/>
                </a:lnTo>
                <a:lnTo>
                  <a:pt x="279425" y="152399"/>
                </a:lnTo>
                <a:lnTo>
                  <a:pt x="277088" y="151129"/>
                </a:lnTo>
                <a:lnTo>
                  <a:pt x="274535" y="148589"/>
                </a:lnTo>
                <a:lnTo>
                  <a:pt x="271906" y="147319"/>
                </a:lnTo>
                <a:close/>
              </a:path>
              <a:path w="666115" h="665479">
                <a:moveTo>
                  <a:pt x="424560" y="173989"/>
                </a:moveTo>
                <a:lnTo>
                  <a:pt x="422897" y="175259"/>
                </a:lnTo>
                <a:lnTo>
                  <a:pt x="419519" y="175259"/>
                </a:lnTo>
                <a:lnTo>
                  <a:pt x="412649" y="177799"/>
                </a:lnTo>
                <a:lnTo>
                  <a:pt x="421049" y="177799"/>
                </a:lnTo>
                <a:lnTo>
                  <a:pt x="422198" y="176529"/>
                </a:lnTo>
                <a:lnTo>
                  <a:pt x="424560" y="173989"/>
                </a:lnTo>
                <a:close/>
              </a:path>
              <a:path w="666115" h="665479">
                <a:moveTo>
                  <a:pt x="589187" y="120649"/>
                </a:moveTo>
                <a:lnTo>
                  <a:pt x="396925" y="120649"/>
                </a:lnTo>
                <a:lnTo>
                  <a:pt x="402081" y="125729"/>
                </a:lnTo>
                <a:lnTo>
                  <a:pt x="402081" y="137159"/>
                </a:lnTo>
                <a:lnTo>
                  <a:pt x="399262" y="140969"/>
                </a:lnTo>
                <a:lnTo>
                  <a:pt x="395249" y="142239"/>
                </a:lnTo>
                <a:lnTo>
                  <a:pt x="395528" y="143509"/>
                </a:lnTo>
                <a:lnTo>
                  <a:pt x="395617" y="146049"/>
                </a:lnTo>
                <a:lnTo>
                  <a:pt x="394696" y="152399"/>
                </a:lnTo>
                <a:lnTo>
                  <a:pt x="393303" y="160019"/>
                </a:lnTo>
                <a:lnTo>
                  <a:pt x="392895" y="167639"/>
                </a:lnTo>
                <a:lnTo>
                  <a:pt x="394931" y="172719"/>
                </a:lnTo>
                <a:lnTo>
                  <a:pt x="395579" y="173989"/>
                </a:lnTo>
                <a:lnTo>
                  <a:pt x="407885" y="170179"/>
                </a:lnTo>
                <a:lnTo>
                  <a:pt x="413969" y="168909"/>
                </a:lnTo>
                <a:lnTo>
                  <a:pt x="418058" y="167639"/>
                </a:lnTo>
                <a:lnTo>
                  <a:pt x="425665" y="163829"/>
                </a:lnTo>
                <a:lnTo>
                  <a:pt x="429323" y="161289"/>
                </a:lnTo>
                <a:lnTo>
                  <a:pt x="433273" y="161289"/>
                </a:lnTo>
                <a:lnTo>
                  <a:pt x="433171" y="160019"/>
                </a:lnTo>
                <a:lnTo>
                  <a:pt x="433095" y="152399"/>
                </a:lnTo>
                <a:lnTo>
                  <a:pt x="438238" y="147319"/>
                </a:lnTo>
                <a:lnTo>
                  <a:pt x="609487" y="147319"/>
                </a:lnTo>
                <a:lnTo>
                  <a:pt x="589187" y="120649"/>
                </a:lnTo>
                <a:close/>
              </a:path>
              <a:path w="666115" h="665479">
                <a:moveTo>
                  <a:pt x="255765" y="148589"/>
                </a:moveTo>
                <a:lnTo>
                  <a:pt x="209880" y="148589"/>
                </a:lnTo>
                <a:lnTo>
                  <a:pt x="215023" y="153669"/>
                </a:lnTo>
                <a:lnTo>
                  <a:pt x="214972" y="161289"/>
                </a:lnTo>
                <a:lnTo>
                  <a:pt x="242453" y="168909"/>
                </a:lnTo>
                <a:lnTo>
                  <a:pt x="251650" y="170179"/>
                </a:lnTo>
                <a:lnTo>
                  <a:pt x="258622" y="171449"/>
                </a:lnTo>
                <a:lnTo>
                  <a:pt x="262026" y="170179"/>
                </a:lnTo>
                <a:lnTo>
                  <a:pt x="259067" y="158749"/>
                </a:lnTo>
                <a:lnTo>
                  <a:pt x="257200" y="153669"/>
                </a:lnTo>
                <a:lnTo>
                  <a:pt x="255765" y="148589"/>
                </a:lnTo>
                <a:close/>
              </a:path>
              <a:path w="666115" h="665479">
                <a:moveTo>
                  <a:pt x="330276" y="126999"/>
                </a:moveTo>
                <a:lnTo>
                  <a:pt x="329336" y="129539"/>
                </a:lnTo>
                <a:lnTo>
                  <a:pt x="326585" y="138429"/>
                </a:lnTo>
                <a:lnTo>
                  <a:pt x="323654" y="147319"/>
                </a:lnTo>
                <a:lnTo>
                  <a:pt x="320469" y="154939"/>
                </a:lnTo>
                <a:lnTo>
                  <a:pt x="316801" y="163829"/>
                </a:lnTo>
                <a:lnTo>
                  <a:pt x="316293" y="163829"/>
                </a:lnTo>
                <a:lnTo>
                  <a:pt x="316153" y="165099"/>
                </a:lnTo>
                <a:lnTo>
                  <a:pt x="307127" y="168909"/>
                </a:lnTo>
                <a:lnTo>
                  <a:pt x="380698" y="168909"/>
                </a:lnTo>
                <a:lnTo>
                  <a:pt x="380666" y="167639"/>
                </a:lnTo>
                <a:lnTo>
                  <a:pt x="353719" y="167639"/>
                </a:lnTo>
                <a:lnTo>
                  <a:pt x="346303" y="162559"/>
                </a:lnTo>
                <a:lnTo>
                  <a:pt x="346113" y="161289"/>
                </a:lnTo>
                <a:lnTo>
                  <a:pt x="345960" y="161289"/>
                </a:lnTo>
                <a:lnTo>
                  <a:pt x="342671" y="156209"/>
                </a:lnTo>
                <a:lnTo>
                  <a:pt x="339864" y="149859"/>
                </a:lnTo>
                <a:lnTo>
                  <a:pt x="334759" y="138429"/>
                </a:lnTo>
                <a:lnTo>
                  <a:pt x="332320" y="133349"/>
                </a:lnTo>
                <a:lnTo>
                  <a:pt x="330276" y="126999"/>
                </a:lnTo>
                <a:close/>
              </a:path>
              <a:path w="666115" h="665479">
                <a:moveTo>
                  <a:pt x="383133" y="147319"/>
                </a:moveTo>
                <a:lnTo>
                  <a:pt x="380809" y="149859"/>
                </a:lnTo>
                <a:lnTo>
                  <a:pt x="378548" y="152399"/>
                </a:lnTo>
                <a:lnTo>
                  <a:pt x="376504" y="153669"/>
                </a:lnTo>
                <a:lnTo>
                  <a:pt x="370174" y="161289"/>
                </a:lnTo>
                <a:lnTo>
                  <a:pt x="362127" y="166369"/>
                </a:lnTo>
                <a:lnTo>
                  <a:pt x="353719" y="167639"/>
                </a:lnTo>
                <a:lnTo>
                  <a:pt x="380666" y="167639"/>
                </a:lnTo>
                <a:lnTo>
                  <a:pt x="380568" y="163829"/>
                </a:lnTo>
                <a:lnTo>
                  <a:pt x="382142" y="152399"/>
                </a:lnTo>
                <a:lnTo>
                  <a:pt x="382714" y="149859"/>
                </a:lnTo>
                <a:lnTo>
                  <a:pt x="383133" y="147319"/>
                </a:lnTo>
                <a:close/>
              </a:path>
              <a:path w="666115" h="665479">
                <a:moveTo>
                  <a:pt x="317685" y="124459"/>
                </a:moveTo>
                <a:lnTo>
                  <a:pt x="263601" y="124459"/>
                </a:lnTo>
                <a:lnTo>
                  <a:pt x="268744" y="129539"/>
                </a:lnTo>
                <a:lnTo>
                  <a:pt x="268630" y="138429"/>
                </a:lnTo>
                <a:lnTo>
                  <a:pt x="269900" y="138429"/>
                </a:lnTo>
                <a:lnTo>
                  <a:pt x="278256" y="140969"/>
                </a:lnTo>
                <a:lnTo>
                  <a:pt x="285572" y="144779"/>
                </a:lnTo>
                <a:lnTo>
                  <a:pt x="296659" y="152399"/>
                </a:lnTo>
                <a:lnTo>
                  <a:pt x="301053" y="154939"/>
                </a:lnTo>
                <a:lnTo>
                  <a:pt x="305066" y="158749"/>
                </a:lnTo>
                <a:lnTo>
                  <a:pt x="305371" y="158749"/>
                </a:lnTo>
                <a:lnTo>
                  <a:pt x="309481" y="148589"/>
                </a:lnTo>
                <a:lnTo>
                  <a:pt x="313142" y="138429"/>
                </a:lnTo>
                <a:lnTo>
                  <a:pt x="316524" y="128269"/>
                </a:lnTo>
                <a:lnTo>
                  <a:pt x="317685" y="124459"/>
                </a:lnTo>
                <a:close/>
              </a:path>
              <a:path w="666115" h="665479">
                <a:moveTo>
                  <a:pt x="559085" y="88899"/>
                </a:moveTo>
                <a:lnTo>
                  <a:pt x="336334" y="88899"/>
                </a:lnTo>
                <a:lnTo>
                  <a:pt x="341972" y="95249"/>
                </a:lnTo>
                <a:lnTo>
                  <a:pt x="341972" y="105409"/>
                </a:lnTo>
                <a:lnTo>
                  <a:pt x="340334" y="109219"/>
                </a:lnTo>
                <a:lnTo>
                  <a:pt x="337718" y="111759"/>
                </a:lnTo>
                <a:lnTo>
                  <a:pt x="338010" y="113029"/>
                </a:lnTo>
                <a:lnTo>
                  <a:pt x="340372" y="120649"/>
                </a:lnTo>
                <a:lnTo>
                  <a:pt x="342950" y="129539"/>
                </a:lnTo>
                <a:lnTo>
                  <a:pt x="349173" y="143509"/>
                </a:lnTo>
                <a:lnTo>
                  <a:pt x="352450" y="151129"/>
                </a:lnTo>
                <a:lnTo>
                  <a:pt x="356247" y="158749"/>
                </a:lnTo>
                <a:lnTo>
                  <a:pt x="358508" y="156209"/>
                </a:lnTo>
                <a:lnTo>
                  <a:pt x="360070" y="154939"/>
                </a:lnTo>
                <a:lnTo>
                  <a:pt x="363715" y="151129"/>
                </a:lnTo>
                <a:lnTo>
                  <a:pt x="365810" y="148589"/>
                </a:lnTo>
                <a:lnTo>
                  <a:pt x="371220" y="143509"/>
                </a:lnTo>
                <a:lnTo>
                  <a:pt x="375424" y="138429"/>
                </a:lnTo>
                <a:lnTo>
                  <a:pt x="379933" y="135889"/>
                </a:lnTo>
                <a:lnTo>
                  <a:pt x="379387" y="134619"/>
                </a:lnTo>
                <a:lnTo>
                  <a:pt x="379082" y="133349"/>
                </a:lnTo>
                <a:lnTo>
                  <a:pt x="379082" y="125729"/>
                </a:lnTo>
                <a:lnTo>
                  <a:pt x="384225" y="120649"/>
                </a:lnTo>
                <a:lnTo>
                  <a:pt x="589187" y="120649"/>
                </a:lnTo>
                <a:lnTo>
                  <a:pt x="584354" y="114299"/>
                </a:lnTo>
                <a:lnTo>
                  <a:pt x="559085" y="88899"/>
                </a:lnTo>
                <a:close/>
              </a:path>
            </a:pathLst>
          </a:custGeom>
          <a:solidFill>
            <a:srgbClr val="FFFFFF"/>
          </a:solidFill>
        </p:spPr>
        <p:txBody>
          <a:bodyPr wrap="square" lIns="0" tIns="0" rIns="0" bIns="0" rtlCol="0"/>
          <a:lstStyle/>
          <a:p>
            <a:endParaRPr/>
          </a:p>
        </p:txBody>
      </p:sp>
      <p:sp>
        <p:nvSpPr>
          <p:cNvPr id="5" name="object 5"/>
          <p:cNvSpPr txBox="1"/>
          <p:nvPr/>
        </p:nvSpPr>
        <p:spPr>
          <a:xfrm>
            <a:off x="3065299" y="6626216"/>
            <a:ext cx="3640454" cy="641201"/>
          </a:xfrm>
          <a:prstGeom prst="rect">
            <a:avLst/>
          </a:prstGeom>
        </p:spPr>
        <p:txBody>
          <a:bodyPr vert="horz" wrap="square" lIns="0" tIns="12700" rIns="0" bIns="0" rtlCol="0">
            <a:spAutoFit/>
          </a:bodyPr>
          <a:lstStyle/>
          <a:p>
            <a:pPr marL="12700">
              <a:lnSpc>
                <a:spcPct val="100000"/>
              </a:lnSpc>
              <a:spcBef>
                <a:spcPts val="100"/>
              </a:spcBef>
            </a:pPr>
            <a:r>
              <a:rPr lang="en-GB" sz="2000" i="1" spc="-5" dirty="0">
                <a:solidFill>
                  <a:srgbClr val="FFFFFF"/>
                </a:solidFill>
                <a:latin typeface="Utopia Std"/>
                <a:cs typeface="Utopia Std"/>
              </a:rPr>
              <a:t>We take sustainability seriously</a:t>
            </a:r>
          </a:p>
          <a:p>
            <a:pPr marL="12700">
              <a:lnSpc>
                <a:spcPct val="100000"/>
              </a:lnSpc>
              <a:spcBef>
                <a:spcPts val="100"/>
              </a:spcBef>
            </a:pPr>
            <a:endParaRPr sz="2000" dirty="0">
              <a:latin typeface="Utopia Std"/>
              <a:cs typeface="Utopia Std"/>
            </a:endParaRPr>
          </a:p>
        </p:txBody>
      </p:sp>
      <p:sp>
        <p:nvSpPr>
          <p:cNvPr id="6" name="object 6"/>
          <p:cNvSpPr txBox="1"/>
          <p:nvPr/>
        </p:nvSpPr>
        <p:spPr>
          <a:xfrm>
            <a:off x="1787300" y="2372177"/>
            <a:ext cx="3764279" cy="2487861"/>
          </a:xfrm>
          <a:prstGeom prst="rect">
            <a:avLst/>
          </a:prstGeom>
        </p:spPr>
        <p:txBody>
          <a:bodyPr vert="horz" wrap="square" lIns="0" tIns="12700" rIns="0" bIns="0" rtlCol="0">
            <a:spAutoFit/>
          </a:bodyPr>
          <a:lstStyle/>
          <a:p>
            <a:pPr marL="12700">
              <a:lnSpc>
                <a:spcPct val="100000"/>
              </a:lnSpc>
              <a:spcBef>
                <a:spcPts val="100"/>
              </a:spcBef>
            </a:pPr>
            <a:r>
              <a:rPr lang="en-GB" sz="2000" b="1" dirty="0">
                <a:solidFill>
                  <a:srgbClr val="FFFFFF"/>
                </a:solidFill>
                <a:latin typeface="Utopia Std"/>
                <a:cs typeface="Utopia Std"/>
              </a:rPr>
              <a:t>Decent jobs and economic growth</a:t>
            </a:r>
            <a:r>
              <a:rPr sz="2000" b="1" spc="-5" dirty="0">
                <a:solidFill>
                  <a:srgbClr val="FFFFFF"/>
                </a:solidFill>
                <a:latin typeface="Utopia Std"/>
                <a:cs typeface="Utopia Std"/>
              </a:rPr>
              <a:t>.</a:t>
            </a:r>
            <a:endParaRPr lang="en-GB" sz="2000" b="1" spc="-5" dirty="0">
              <a:solidFill>
                <a:srgbClr val="FFFFFF"/>
              </a:solidFill>
              <a:latin typeface="Utopia Std"/>
              <a:cs typeface="Utopia Std"/>
            </a:endParaRPr>
          </a:p>
          <a:p>
            <a:pPr marL="12700">
              <a:lnSpc>
                <a:spcPct val="100000"/>
              </a:lnSpc>
              <a:spcBef>
                <a:spcPts val="100"/>
              </a:spcBef>
            </a:pPr>
            <a:endParaRPr sz="2000" dirty="0">
              <a:latin typeface="Utopia Std"/>
              <a:cs typeface="Utopia Std"/>
            </a:endParaRPr>
          </a:p>
          <a:p>
            <a:pPr marL="12700" marR="5080">
              <a:lnSpc>
                <a:spcPct val="100000"/>
              </a:lnSpc>
            </a:pPr>
            <a:r>
              <a:rPr lang="en-GB" sz="2000" dirty="0">
                <a:solidFill>
                  <a:srgbClr val="FFFFFF"/>
                </a:solidFill>
                <a:latin typeface="Utopia Std"/>
                <a:cs typeface="Utopia Std"/>
              </a:rPr>
              <a:t>Higher economic growth must be achieved through diversification, technological upgrading and diversification, among other things through a focus on  high value added and labour intensive sectors.</a:t>
            </a:r>
            <a:endParaRPr sz="2000" dirty="0">
              <a:latin typeface="Utopia Std"/>
              <a:cs typeface="Utopia St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300" y="701851"/>
            <a:ext cx="3779520" cy="197490"/>
          </a:xfrm>
          <a:prstGeom prst="rect">
            <a:avLst/>
          </a:prstGeom>
        </p:spPr>
        <p:txBody>
          <a:bodyPr vert="horz" wrap="square" lIns="0" tIns="12700" rIns="0" bIns="0" rtlCol="0">
            <a:spAutoFit/>
          </a:bodyPr>
          <a:lstStyle/>
          <a:p>
            <a:pPr marL="12700">
              <a:spcBef>
                <a:spcPts val="100"/>
              </a:spcBef>
            </a:pPr>
            <a:r>
              <a:rPr lang="en-US" sz="1200" b="1" spc="-5" dirty="0">
                <a:solidFill>
                  <a:srgbClr val="231F20"/>
                </a:solidFill>
                <a:latin typeface="Utopia Std"/>
                <a:cs typeface="Utopia Std"/>
              </a:rPr>
              <a:t>UN`S </a:t>
            </a:r>
            <a:r>
              <a:rPr lang="en-US" sz="1200" b="1" dirty="0">
                <a:solidFill>
                  <a:srgbClr val="231F20"/>
                </a:solidFill>
                <a:latin typeface="Utopia Std"/>
                <a:cs typeface="Utopia Std"/>
              </a:rPr>
              <a:t>17 World goals for sustainable development </a:t>
            </a:r>
            <a:endParaRPr sz="1200" dirty="0">
              <a:latin typeface="Utopia Std"/>
              <a:cs typeface="Utopia Std"/>
            </a:endParaRPr>
          </a:p>
        </p:txBody>
      </p:sp>
      <p:sp>
        <p:nvSpPr>
          <p:cNvPr id="3" name="object 3"/>
          <p:cNvSpPr txBox="1"/>
          <p:nvPr/>
        </p:nvSpPr>
        <p:spPr>
          <a:xfrm>
            <a:off x="3992299" y="6692217"/>
            <a:ext cx="3429000" cy="320601"/>
          </a:xfrm>
          <a:prstGeom prst="rect">
            <a:avLst/>
          </a:prstGeom>
        </p:spPr>
        <p:txBody>
          <a:bodyPr vert="horz" wrap="square" lIns="0" tIns="12700" rIns="0" bIns="0" rtlCol="0">
            <a:spAutoFit/>
          </a:bodyPr>
          <a:lstStyle/>
          <a:p>
            <a:pPr marL="12700">
              <a:spcBef>
                <a:spcPts val="100"/>
              </a:spcBef>
            </a:pPr>
            <a:r>
              <a:rPr lang="en-GB" sz="2000" dirty="0">
                <a:latin typeface="Utopia Std"/>
                <a:cs typeface="Utopia Std"/>
              </a:rPr>
              <a:t>We take sustainability seriously</a:t>
            </a:r>
            <a:endParaRPr sz="2000" dirty="0">
              <a:latin typeface="Utopia Std"/>
              <a:cs typeface="Utopia Std"/>
            </a:endParaRPr>
          </a:p>
        </p:txBody>
      </p:sp>
      <p:sp>
        <p:nvSpPr>
          <p:cNvPr id="4" name="object 4"/>
          <p:cNvSpPr txBox="1">
            <a:spLocks noGrp="1"/>
          </p:cNvSpPr>
          <p:nvPr>
            <p:ph type="title"/>
          </p:nvPr>
        </p:nvSpPr>
        <p:spPr>
          <a:xfrm>
            <a:off x="1829300" y="819275"/>
            <a:ext cx="5101590" cy="382156"/>
          </a:xfrm>
          <a:prstGeom prst="rect">
            <a:avLst/>
          </a:prstGeom>
        </p:spPr>
        <p:txBody>
          <a:bodyPr vert="horz" wrap="square" lIns="0" tIns="12700" rIns="0" bIns="0" rtlCol="0">
            <a:spAutoFit/>
          </a:bodyPr>
          <a:lstStyle/>
          <a:p>
            <a:pPr marL="12700">
              <a:lnSpc>
                <a:spcPct val="100000"/>
              </a:lnSpc>
              <a:spcBef>
                <a:spcPts val="100"/>
              </a:spcBef>
            </a:pPr>
            <a:r>
              <a:rPr lang="en-GB" spc="-10" dirty="0"/>
              <a:t>Decent jobs and economic growth</a:t>
            </a:r>
            <a:endParaRPr spc="-10" dirty="0"/>
          </a:p>
        </p:txBody>
      </p:sp>
      <p:sp>
        <p:nvSpPr>
          <p:cNvPr id="5" name="object 5"/>
          <p:cNvSpPr txBox="1"/>
          <p:nvPr/>
        </p:nvSpPr>
        <p:spPr>
          <a:xfrm>
            <a:off x="1829300" y="1943851"/>
            <a:ext cx="3957954" cy="1490152"/>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8.2 </a:t>
            </a:r>
            <a:r>
              <a:rPr lang="en-GB" sz="1200" dirty="0">
                <a:solidFill>
                  <a:srgbClr val="231F20"/>
                </a:solidFill>
                <a:latin typeface="Utopia Std"/>
                <a:cs typeface="Utopia Std"/>
              </a:rPr>
              <a:t>Higher economic productivity must be achieved through diversification, technology,</a:t>
            </a:r>
            <a:r>
              <a:rPr lang="en-GB" sz="1200" spc="-5" dirty="0">
                <a:solidFill>
                  <a:srgbClr val="231F20"/>
                </a:solidFill>
                <a:latin typeface="Utopia Std"/>
                <a:cs typeface="Utopia Std"/>
              </a:rPr>
              <a:t> upgrading and innovation, among other things through a focus on high value added and labour intensive sectors.</a:t>
            </a:r>
            <a:endParaRPr lang="en-GB" sz="1200" dirty="0">
              <a:latin typeface="Utopia Std"/>
              <a:cs typeface="Utopia Std"/>
            </a:endParaRPr>
          </a:p>
          <a:p>
            <a:pPr marL="12700" marR="45085">
              <a:lnSpc>
                <a:spcPct val="100000"/>
              </a:lnSpc>
            </a:pPr>
            <a:r>
              <a:rPr lang="en-GB"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i="1" spc="-10" dirty="0">
                <a:solidFill>
                  <a:srgbClr val="231F20"/>
                </a:solidFill>
                <a:latin typeface="Utopia Std"/>
                <a:cs typeface="Utopia Std"/>
              </a:rPr>
              <a:t>We are a</a:t>
            </a:r>
            <a:r>
              <a:rPr sz="1200" i="1" spc="-10" dirty="0">
                <a:solidFill>
                  <a:srgbClr val="231F20"/>
                </a:solidFill>
                <a:latin typeface="Utopia Std"/>
                <a:cs typeface="Utopia Std"/>
              </a:rPr>
              <a:t> </a:t>
            </a:r>
            <a:r>
              <a:rPr lang="en-GB" sz="1200" i="1" spc="-10" dirty="0">
                <a:solidFill>
                  <a:srgbClr val="231F20"/>
                </a:solidFill>
                <a:latin typeface="Utopia Std"/>
                <a:cs typeface="Utopia Std"/>
              </a:rPr>
              <a:t>competitive exposed company</a:t>
            </a:r>
            <a:r>
              <a:rPr lang="en-GB" sz="1200" i="1" spc="-5" dirty="0">
                <a:solidFill>
                  <a:srgbClr val="231F20"/>
                </a:solidFill>
                <a:latin typeface="Utopia Std"/>
                <a:cs typeface="Utopia Std"/>
              </a:rPr>
              <a:t> and also a labour intensive company. Therefore, we implements continuously innovate processes</a:t>
            </a:r>
            <a:r>
              <a:rPr sz="1200" i="1" spc="-15" dirty="0">
                <a:solidFill>
                  <a:srgbClr val="231F20"/>
                </a:solidFill>
                <a:latin typeface="Utopia Std"/>
                <a:cs typeface="Utopia Std"/>
              </a:rPr>
              <a:t>,</a:t>
            </a:r>
            <a:r>
              <a:rPr lang="en-GB" sz="1200" i="1" spc="-15" dirty="0">
                <a:solidFill>
                  <a:srgbClr val="231F20"/>
                </a:solidFill>
                <a:latin typeface="Utopia Std"/>
                <a:cs typeface="Utopia Std"/>
              </a:rPr>
              <a:t> that increase productivity and reduces the burden on the individual employee</a:t>
            </a:r>
            <a:r>
              <a:rPr sz="1200" i="1" spc="-10" dirty="0">
                <a:solidFill>
                  <a:srgbClr val="231F20"/>
                </a:solidFill>
                <a:latin typeface="Utopia Std"/>
                <a:cs typeface="Utopia Std"/>
              </a:rPr>
              <a:t>.</a:t>
            </a:r>
            <a:endParaRPr sz="1200" dirty="0">
              <a:latin typeface="Utopia Std"/>
              <a:cs typeface="Utopia Std"/>
            </a:endParaRPr>
          </a:p>
        </p:txBody>
      </p:sp>
      <p:sp>
        <p:nvSpPr>
          <p:cNvPr id="6" name="object 6"/>
          <p:cNvSpPr txBox="1"/>
          <p:nvPr/>
        </p:nvSpPr>
        <p:spPr>
          <a:xfrm>
            <a:off x="1829300" y="3589771"/>
            <a:ext cx="3950335" cy="131831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Utopia Std"/>
                <a:cs typeface="Utopia Std"/>
              </a:rPr>
              <a:t>8.4 </a:t>
            </a:r>
            <a:r>
              <a:rPr lang="en-GB" sz="1200" b="1" spc="-5" dirty="0">
                <a:solidFill>
                  <a:srgbClr val="231F20"/>
                </a:solidFill>
                <a:latin typeface="Utopia Std"/>
                <a:cs typeface="Utopia Std"/>
              </a:rPr>
              <a:t>Gradually improve global resource utilization </a:t>
            </a:r>
            <a:r>
              <a:rPr lang="en-GB" sz="1200" spc="-5" dirty="0">
                <a:solidFill>
                  <a:srgbClr val="231F20"/>
                </a:solidFill>
                <a:latin typeface="Utopia Std"/>
                <a:cs typeface="Utopia Std"/>
              </a:rPr>
              <a:t>until 2030 </a:t>
            </a:r>
            <a:r>
              <a:rPr lang="en-GB" sz="1200" dirty="0">
                <a:solidFill>
                  <a:srgbClr val="231F20"/>
                </a:solidFill>
                <a:latin typeface="Utopia Std"/>
                <a:cs typeface="Utopia Std"/>
              </a:rPr>
              <a:t>in consumption and production</a:t>
            </a:r>
            <a:r>
              <a:rPr lang="en-GB" sz="1200" spc="-5" dirty="0">
                <a:solidFill>
                  <a:srgbClr val="231F20"/>
                </a:solidFill>
                <a:latin typeface="Utopia Std"/>
                <a:cs typeface="Utopia Std"/>
              </a:rPr>
              <a:t>, and try to decouple economic growth from environmental degradation, </a:t>
            </a:r>
            <a:r>
              <a:rPr lang="en-GB" sz="1200" dirty="0">
                <a:solidFill>
                  <a:srgbClr val="231F20"/>
                </a:solidFill>
                <a:latin typeface="Utopia Std"/>
                <a:cs typeface="Utopia Std"/>
              </a:rPr>
              <a:t>in accordance with the 10-year Framework  for Sustainable Consumption and Production </a:t>
            </a:r>
            <a:r>
              <a:rPr lang="en-GB" sz="1200" spc="-5" dirty="0">
                <a:solidFill>
                  <a:srgbClr val="231F20"/>
                </a:solidFill>
                <a:latin typeface="Utopia Std"/>
                <a:cs typeface="Utopia Std"/>
              </a:rPr>
              <a:t>, </a:t>
            </a:r>
            <a:r>
              <a:rPr lang="en-GB" sz="1200" dirty="0">
                <a:solidFill>
                  <a:srgbClr val="231F20"/>
                </a:solidFill>
                <a:latin typeface="Utopia Std"/>
                <a:cs typeface="Utopia Std"/>
              </a:rPr>
              <a:t>with the developed countries at the forefront.</a:t>
            </a:r>
          </a:p>
          <a:p>
            <a:pPr marL="12700" marR="5080">
              <a:lnSpc>
                <a:spcPct val="100000"/>
              </a:lnSpc>
              <a:spcBef>
                <a:spcPts val="100"/>
              </a:spcBef>
            </a:pPr>
            <a:endParaRPr lang="en-GB" sz="1200" dirty="0">
              <a:solidFill>
                <a:srgbClr val="231F20"/>
              </a:solidFill>
              <a:latin typeface="Utopia Std"/>
              <a:cs typeface="Utopia Std"/>
            </a:endParaRPr>
          </a:p>
          <a:p>
            <a:pPr marL="12700">
              <a:lnSpc>
                <a:spcPct val="100000"/>
              </a:lnSpc>
            </a:pPr>
            <a:r>
              <a:rPr lang="da-DK" sz="1200" b="1" spc="-5" dirty="0">
                <a:solidFill>
                  <a:srgbClr val="231F20"/>
                </a:solidFill>
                <a:latin typeface="Utopia Std"/>
                <a:cs typeface="Utopia Std"/>
              </a:rPr>
              <a:t>Hos</a:t>
            </a:r>
            <a:r>
              <a:rPr lang="en-GB" sz="1200" b="1" spc="-5" dirty="0">
                <a:solidFill>
                  <a:srgbClr val="231F20"/>
                </a:solidFill>
                <a:latin typeface="Utopia Std"/>
                <a:cs typeface="Utopia Std"/>
              </a:rPr>
              <a:t> </a:t>
            </a:r>
            <a:r>
              <a:rPr lang="en-GB" sz="1200" b="1" dirty="0">
                <a:solidFill>
                  <a:srgbClr val="231F20"/>
                </a:solidFill>
                <a:latin typeface="Utopia Std"/>
                <a:cs typeface="Utopia Std"/>
              </a:rPr>
              <a:t>Kirstineberg:</a:t>
            </a:r>
            <a:endParaRPr lang="en-GB" sz="1200" dirty="0">
              <a:latin typeface="Utopia Std"/>
              <a:cs typeface="Utopia Std"/>
            </a:endParaRPr>
          </a:p>
        </p:txBody>
      </p:sp>
      <p:sp>
        <p:nvSpPr>
          <p:cNvPr id="7" name="object 7"/>
          <p:cNvSpPr txBox="1"/>
          <p:nvPr/>
        </p:nvSpPr>
        <p:spPr>
          <a:xfrm>
            <a:off x="1829300" y="4869931"/>
            <a:ext cx="3913504" cy="1490152"/>
          </a:xfrm>
          <a:prstGeom prst="rect">
            <a:avLst/>
          </a:prstGeom>
        </p:spPr>
        <p:txBody>
          <a:bodyPr vert="horz" wrap="square" lIns="0" tIns="12700" rIns="0" bIns="0" rtlCol="0">
            <a:spAutoFit/>
          </a:bodyPr>
          <a:lstStyle/>
          <a:p>
            <a:pPr marL="192405" marR="5080" indent="-179705" algn="just">
              <a:lnSpc>
                <a:spcPct val="100000"/>
              </a:lnSpc>
              <a:spcBef>
                <a:spcPts val="100"/>
              </a:spcBef>
              <a:buClr>
                <a:srgbClr val="386B63"/>
              </a:buClr>
              <a:buChar char="•"/>
              <a:tabLst>
                <a:tab pos="193040" algn="l"/>
              </a:tabLst>
            </a:pPr>
            <a:r>
              <a:rPr lang="en-GB" sz="1200" dirty="0">
                <a:solidFill>
                  <a:srgbClr val="231F20"/>
                </a:solidFill>
                <a:latin typeface="Utopia Std"/>
                <a:cs typeface="Utopia Std"/>
              </a:rPr>
              <a:t>As a business is an untapped resource but consumed in any way undesired </a:t>
            </a:r>
            <a:r>
              <a:rPr lang="en-GB" sz="1200" spc="-10" dirty="0">
                <a:solidFill>
                  <a:srgbClr val="231F20"/>
                </a:solidFill>
                <a:latin typeface="Utopia Std"/>
                <a:cs typeface="Utopia Std"/>
              </a:rPr>
              <a:t>– it affects both the environment and </a:t>
            </a:r>
            <a:r>
              <a:rPr lang="en-GB" sz="1200" dirty="0">
                <a:solidFill>
                  <a:srgbClr val="231F20"/>
                </a:solidFill>
                <a:latin typeface="Utopia Std"/>
                <a:cs typeface="Utopia Std"/>
              </a:rPr>
              <a:t> the companies results negative.</a:t>
            </a:r>
            <a:endParaRPr lang="en-GB" sz="1200" dirty="0">
              <a:latin typeface="Utopia Std"/>
              <a:cs typeface="Utopia Std"/>
            </a:endParaRPr>
          </a:p>
          <a:p>
            <a:pPr marL="192405" marR="48260" indent="-179705">
              <a:lnSpc>
                <a:spcPct val="100000"/>
              </a:lnSpc>
              <a:buClr>
                <a:srgbClr val="386B63"/>
              </a:buClr>
              <a:buChar char="•"/>
              <a:tabLst>
                <a:tab pos="193040" algn="l"/>
              </a:tabLst>
            </a:pPr>
            <a:r>
              <a:rPr lang="en-GB" sz="1200" spc="-5" dirty="0">
                <a:solidFill>
                  <a:srgbClr val="231F20"/>
                </a:solidFill>
                <a:latin typeface="Utopia Std"/>
                <a:cs typeface="Utopia Std"/>
              </a:rPr>
              <a:t>We focus on all factors of production </a:t>
            </a:r>
            <a:r>
              <a:rPr lang="en-GB" sz="1200" dirty="0">
                <a:solidFill>
                  <a:srgbClr val="231F20"/>
                </a:solidFill>
                <a:latin typeface="Utopia Std"/>
                <a:cs typeface="Utopia Std"/>
              </a:rPr>
              <a:t>– that they do not have a long lasting negative imprint on the environment, climate biodiversity etc. </a:t>
            </a:r>
            <a:endParaRPr lang="en-GB" sz="1200" dirty="0">
              <a:latin typeface="Utopia Std"/>
              <a:cs typeface="Utopia Std"/>
            </a:endParaRPr>
          </a:p>
          <a:p>
            <a:pPr marL="192405" marR="386715" indent="-179705">
              <a:lnSpc>
                <a:spcPct val="100000"/>
              </a:lnSpc>
              <a:buClr>
                <a:srgbClr val="386B63"/>
              </a:buClr>
              <a:buFont typeface="Utopia Std"/>
              <a:buChar char="•"/>
              <a:tabLst>
                <a:tab pos="223520" algn="l"/>
                <a:tab pos="224154" algn="l"/>
              </a:tabLst>
            </a:pPr>
            <a:r>
              <a:rPr lang="en-GB" sz="1200" spc="-20" dirty="0">
                <a:solidFill>
                  <a:srgbClr val="231F20"/>
                </a:solidFill>
                <a:latin typeface="Utopia Std"/>
                <a:cs typeface="Utopia Std"/>
              </a:rPr>
              <a:t>Our company is certified with two </a:t>
            </a:r>
            <a:r>
              <a:rPr sz="1200" spc="-20" dirty="0">
                <a:solidFill>
                  <a:srgbClr val="231F20"/>
                </a:solidFill>
                <a:latin typeface="Utopia Std"/>
                <a:cs typeface="Utopia Std"/>
              </a:rPr>
              <a:t>ores </a:t>
            </a:r>
            <a:r>
              <a:rPr sz="1200" spc="-5" dirty="0">
                <a:solidFill>
                  <a:srgbClr val="231F20"/>
                </a:solidFill>
                <a:latin typeface="Utopia Std"/>
                <a:cs typeface="Utopia Std"/>
              </a:rPr>
              <a:t>virksomhed </a:t>
            </a:r>
            <a:r>
              <a:rPr sz="1200" dirty="0">
                <a:solidFill>
                  <a:srgbClr val="231F20"/>
                </a:solidFill>
                <a:latin typeface="Utopia Std"/>
                <a:cs typeface="Utopia Std"/>
              </a:rPr>
              <a:t>er </a:t>
            </a:r>
            <a:r>
              <a:rPr sz="1200" spc="-5" dirty="0">
                <a:solidFill>
                  <a:srgbClr val="231F20"/>
                </a:solidFill>
                <a:latin typeface="Utopia Std"/>
                <a:cs typeface="Utopia Std"/>
              </a:rPr>
              <a:t>certificeret </a:t>
            </a:r>
            <a:r>
              <a:rPr sz="1200" dirty="0">
                <a:solidFill>
                  <a:srgbClr val="231F20"/>
                </a:solidFill>
                <a:latin typeface="Utopia Std"/>
                <a:cs typeface="Utopia Std"/>
              </a:rPr>
              <a:t>i </a:t>
            </a:r>
            <a:r>
              <a:rPr sz="1200" spc="-5" dirty="0">
                <a:solidFill>
                  <a:srgbClr val="231F20"/>
                </a:solidFill>
                <a:latin typeface="Utopia Std"/>
                <a:cs typeface="Utopia Std"/>
              </a:rPr>
              <a:t>to </a:t>
            </a:r>
            <a:r>
              <a:rPr lang="en-GB" sz="1200" spc="-5" dirty="0">
                <a:solidFill>
                  <a:srgbClr val="231F20"/>
                </a:solidFill>
                <a:latin typeface="Utopia Std"/>
                <a:cs typeface="Utopia Std"/>
              </a:rPr>
              <a:t>environmental certification systems.</a:t>
            </a:r>
            <a:endParaRPr sz="1200" dirty="0">
              <a:latin typeface="Utopia Std"/>
              <a:cs typeface="Utopia Std"/>
            </a:endParaRPr>
          </a:p>
        </p:txBody>
      </p:sp>
      <p:sp>
        <p:nvSpPr>
          <p:cNvPr id="9" name="object 9"/>
          <p:cNvSpPr txBox="1"/>
          <p:nvPr/>
        </p:nvSpPr>
        <p:spPr>
          <a:xfrm>
            <a:off x="6153802" y="1943851"/>
            <a:ext cx="3963670" cy="2413481"/>
          </a:xfrm>
          <a:prstGeom prst="rect">
            <a:avLst/>
          </a:prstGeom>
        </p:spPr>
        <p:txBody>
          <a:bodyPr vert="horz" wrap="square" lIns="0" tIns="12700" rIns="0" bIns="0" rtlCol="0">
            <a:spAutoFit/>
          </a:bodyPr>
          <a:lstStyle/>
          <a:p>
            <a:pPr marL="192405" marR="342265" indent="-179705">
              <a:lnSpc>
                <a:spcPct val="100000"/>
              </a:lnSpc>
              <a:spcBef>
                <a:spcPts val="100"/>
              </a:spcBef>
              <a:buClr>
                <a:srgbClr val="386B63"/>
              </a:buClr>
              <a:buChar char="•"/>
              <a:tabLst>
                <a:tab pos="193040" algn="l"/>
              </a:tabLst>
            </a:pPr>
            <a:r>
              <a:rPr lang="en-GB" sz="1200" dirty="0" err="1">
                <a:solidFill>
                  <a:srgbClr val="231F20"/>
                </a:solidFill>
                <a:latin typeface="Utopia Std"/>
                <a:cs typeface="Utopia Std"/>
              </a:rPr>
              <a:t>Spagnum</a:t>
            </a:r>
            <a:r>
              <a:rPr lang="en-GB" sz="1200" dirty="0">
                <a:solidFill>
                  <a:srgbClr val="231F20"/>
                </a:solidFill>
                <a:latin typeface="Utopia Std"/>
                <a:cs typeface="Utopia Std"/>
              </a:rPr>
              <a:t> must not come from protected areas and the bog must be able regenerate. Therefore sphagnum must not come from </a:t>
            </a:r>
            <a:r>
              <a:rPr lang="en-GB" sz="1200" spc="-5" dirty="0">
                <a:solidFill>
                  <a:srgbClr val="231F20"/>
                </a:solidFill>
                <a:latin typeface="Utopia Std"/>
                <a:cs typeface="Utopia Std"/>
              </a:rPr>
              <a:t>nature reserves and the bog must be able to regenerate.</a:t>
            </a:r>
            <a:endParaRPr lang="en-GB" sz="1200" dirty="0">
              <a:latin typeface="Utopia Std"/>
              <a:cs typeface="Utopia Std"/>
            </a:endParaRPr>
          </a:p>
          <a:p>
            <a:pPr marL="192405" indent="-179705">
              <a:lnSpc>
                <a:spcPct val="100000"/>
              </a:lnSpc>
              <a:buClr>
                <a:srgbClr val="386B63"/>
              </a:buClr>
              <a:buChar char="•"/>
              <a:tabLst>
                <a:tab pos="193040" algn="l"/>
              </a:tabLst>
            </a:pPr>
            <a:r>
              <a:rPr lang="en-GB" sz="1200" spc="-20" dirty="0">
                <a:solidFill>
                  <a:srgbClr val="231F20"/>
                </a:solidFill>
                <a:latin typeface="Utopia Std"/>
                <a:cs typeface="Utopia Std"/>
              </a:rPr>
              <a:t>The net used to pack the Christmas trees is made of recycled plastic, as well as the pots. </a:t>
            </a:r>
            <a:r>
              <a:rPr lang="en-GB" sz="1200" spc="-5" dirty="0">
                <a:solidFill>
                  <a:srgbClr val="231F20"/>
                </a:solidFill>
                <a:latin typeface="Utopia Std"/>
                <a:cs typeface="Utopia Std"/>
              </a:rPr>
              <a:t>We reuses all pot up to </a:t>
            </a:r>
            <a:r>
              <a:rPr lang="en-GB" sz="1200" dirty="0">
                <a:solidFill>
                  <a:srgbClr val="231F20"/>
                </a:solidFill>
                <a:latin typeface="Utopia Std"/>
                <a:cs typeface="Utopia Std"/>
              </a:rPr>
              <a:t>15years.</a:t>
            </a:r>
          </a:p>
          <a:p>
            <a:pPr marL="192405" indent="-179705">
              <a:lnSpc>
                <a:spcPct val="100000"/>
              </a:lnSpc>
              <a:buClr>
                <a:srgbClr val="386B63"/>
              </a:buClr>
              <a:buChar char="•"/>
              <a:tabLst>
                <a:tab pos="193040" algn="l"/>
              </a:tabLst>
            </a:pPr>
            <a:r>
              <a:rPr lang="en-GB" sz="1200" dirty="0">
                <a:solidFill>
                  <a:srgbClr val="231F20"/>
                </a:solidFill>
                <a:latin typeface="Utopia Std"/>
                <a:cs typeface="Utopia Std"/>
              </a:rPr>
              <a:t>Fertilizers must not be lost, therefore excess water and fertilizers are collected from the production and recycled in our special production system.</a:t>
            </a:r>
            <a:endParaRPr lang="en-GB" sz="1200" dirty="0">
              <a:latin typeface="Utopia Std"/>
              <a:cs typeface="Utopia Std"/>
            </a:endParaRPr>
          </a:p>
          <a:p>
            <a:pPr marL="192405" marR="199390" indent="-179705" algn="just">
              <a:lnSpc>
                <a:spcPct val="100000"/>
              </a:lnSpc>
              <a:buClr>
                <a:srgbClr val="386B63"/>
              </a:buClr>
              <a:buChar char="•"/>
              <a:tabLst>
                <a:tab pos="193040" algn="l"/>
              </a:tabLst>
            </a:pPr>
            <a:r>
              <a:rPr lang="en-GB" sz="1200" dirty="0">
                <a:solidFill>
                  <a:srgbClr val="231F20"/>
                </a:solidFill>
                <a:latin typeface="Utopia Std"/>
                <a:cs typeface="Utopia Std"/>
              </a:rPr>
              <a:t>A cloth, called a weed cloth, which prevent weeds between the plants, and thus, pesticide consumption is greatly reduced.</a:t>
            </a:r>
            <a:endParaRPr lang="en-GB" sz="1200" dirty="0">
              <a:latin typeface="Utopia Std"/>
              <a:cs typeface="Utopia Std"/>
            </a:endParaRPr>
          </a:p>
          <a:p>
            <a:pPr marL="192405" indent="-179705">
              <a:lnSpc>
                <a:spcPct val="100000"/>
              </a:lnSpc>
              <a:buClr>
                <a:srgbClr val="386B63"/>
              </a:buClr>
              <a:buChar char="•"/>
              <a:tabLst>
                <a:tab pos="193040" algn="l"/>
              </a:tabLst>
            </a:pPr>
            <a:r>
              <a:rPr lang="en-GB" sz="1200" spc="-5" dirty="0">
                <a:solidFill>
                  <a:srgbClr val="231F20"/>
                </a:solidFill>
                <a:latin typeface="Utopia Std"/>
                <a:cs typeface="Utopia Std"/>
              </a:rPr>
              <a:t>Suppliers of small plants are certified.</a:t>
            </a:r>
            <a:endParaRPr lang="en-GB" sz="1200" dirty="0">
              <a:latin typeface="Utopia Std"/>
              <a:cs typeface="Utopia Std"/>
            </a:endParaRPr>
          </a:p>
        </p:txBody>
      </p:sp>
      <p:sp>
        <p:nvSpPr>
          <p:cNvPr id="10" name="object 10"/>
          <p:cNvSpPr txBox="1"/>
          <p:nvPr/>
        </p:nvSpPr>
        <p:spPr>
          <a:xfrm>
            <a:off x="6153802" y="4265360"/>
            <a:ext cx="3961129" cy="2241639"/>
          </a:xfrm>
          <a:prstGeom prst="rect">
            <a:avLst/>
          </a:prstGeom>
        </p:spPr>
        <p:txBody>
          <a:bodyPr vert="horz" wrap="square" lIns="0" tIns="12700" rIns="0" bIns="0" rtlCol="0">
            <a:spAutoFit/>
          </a:bodyPr>
          <a:lstStyle/>
          <a:p>
            <a:pPr marL="12700" marR="41910">
              <a:lnSpc>
                <a:spcPct val="100000"/>
              </a:lnSpc>
              <a:spcBef>
                <a:spcPts val="100"/>
              </a:spcBef>
            </a:pPr>
            <a:r>
              <a:rPr sz="1200" b="1" dirty="0">
                <a:solidFill>
                  <a:srgbClr val="231F20"/>
                </a:solidFill>
                <a:latin typeface="Utopia Std"/>
                <a:cs typeface="Utopia Std"/>
              </a:rPr>
              <a:t>8.6 </a:t>
            </a:r>
            <a:r>
              <a:rPr lang="en-GB" sz="1200" b="1" dirty="0">
                <a:solidFill>
                  <a:srgbClr val="231F20"/>
                </a:solidFill>
                <a:latin typeface="Utopia Std"/>
                <a:cs typeface="Utopia Std"/>
              </a:rPr>
              <a:t>Before </a:t>
            </a:r>
            <a:r>
              <a:rPr sz="1200" b="1" dirty="0">
                <a:solidFill>
                  <a:srgbClr val="231F20"/>
                </a:solidFill>
                <a:latin typeface="Utopia Std"/>
                <a:cs typeface="Utopia Std"/>
              </a:rPr>
              <a:t>2020</a:t>
            </a:r>
            <a:r>
              <a:rPr lang="en-GB" sz="1200" b="1" dirty="0">
                <a:solidFill>
                  <a:srgbClr val="231F20"/>
                </a:solidFill>
                <a:latin typeface="Utopia Std"/>
                <a:cs typeface="Utopia Std"/>
              </a:rPr>
              <a:t>, the proportion of young people who are not in employment or education must be significantly reduced.</a:t>
            </a:r>
          </a:p>
          <a:p>
            <a:pPr marL="12700" marR="41910">
              <a:lnSpc>
                <a:spcPct val="100000"/>
              </a:lnSpc>
              <a:spcBef>
                <a:spcPts val="100"/>
              </a:spcBef>
            </a:pPr>
            <a:r>
              <a:rPr lang="en-GB" sz="1200" b="1" spc="-5" dirty="0">
                <a:solidFill>
                  <a:srgbClr val="231F20"/>
                </a:solidFill>
                <a:latin typeface="Utopia Std"/>
                <a:cs typeface="Utopia Std"/>
              </a:rPr>
              <a:t>At</a:t>
            </a:r>
            <a:r>
              <a:rPr sz="1200" b="1" spc="-5" dirty="0">
                <a:solidFill>
                  <a:srgbClr val="231F20"/>
                </a:solidFill>
                <a:latin typeface="Utopia Std"/>
                <a:cs typeface="Utopia Std"/>
              </a:rPr>
              <a:t> </a:t>
            </a:r>
            <a:r>
              <a:rPr sz="1200" b="1" dirty="0">
                <a:solidFill>
                  <a:srgbClr val="231F20"/>
                </a:solidFill>
                <a:latin typeface="Utopia Std"/>
                <a:cs typeface="Utopia Std"/>
              </a:rPr>
              <a:t>Kirstineberg: </a:t>
            </a:r>
            <a:r>
              <a:rPr lang="en-GB" sz="1200" dirty="0">
                <a:solidFill>
                  <a:srgbClr val="231F20"/>
                </a:solidFill>
                <a:latin typeface="Utopia Std"/>
                <a:cs typeface="Utopia Std"/>
              </a:rPr>
              <a:t>We wish to contribute to the development of the youth, therefore we take practicians in.</a:t>
            </a:r>
            <a:endParaRPr lang="en-GB" sz="1200" dirty="0">
              <a:latin typeface="Utopia Std"/>
              <a:cs typeface="Utopia Std"/>
            </a:endParaRPr>
          </a:p>
          <a:p>
            <a:pPr marL="12700" marR="11430">
              <a:lnSpc>
                <a:spcPct val="100000"/>
              </a:lnSpc>
            </a:pPr>
            <a:r>
              <a:rPr sz="1200" dirty="0">
                <a:solidFill>
                  <a:srgbClr val="231F20"/>
                </a:solidFill>
                <a:latin typeface="Utopia Std"/>
                <a:cs typeface="Utopia Std"/>
              </a:rPr>
              <a:t>8.8 </a:t>
            </a:r>
            <a:r>
              <a:rPr lang="en-GB" sz="1200" dirty="0">
                <a:solidFill>
                  <a:srgbClr val="231F20"/>
                </a:solidFill>
                <a:latin typeface="Utopia Std"/>
                <a:cs typeface="Utopia Std"/>
              </a:rPr>
              <a:t>The rights of workers must be protected and a safe and stable working environment for all workers must be promoted</a:t>
            </a:r>
            <a:r>
              <a:rPr lang="en-GB" sz="1200" spc="-10" dirty="0">
                <a:solidFill>
                  <a:srgbClr val="231F20"/>
                </a:solidFill>
                <a:latin typeface="Utopia Std"/>
                <a:cs typeface="Utopia Std"/>
              </a:rPr>
              <a:t>,  including  for migrant workers, especially for female migrants and those in precarious employment.</a:t>
            </a:r>
            <a:endParaRPr lang="en-GB" sz="1200" dirty="0">
              <a:latin typeface="Utopia Std"/>
              <a:cs typeface="Utopia Std"/>
            </a:endParaRPr>
          </a:p>
          <a:p>
            <a:pPr marL="12700" marR="5080">
              <a:lnSpc>
                <a:spcPct val="100000"/>
              </a:lnSpc>
            </a:pPr>
            <a:r>
              <a:rPr lang="en-GB" sz="1200" b="1" spc="-5" dirty="0">
                <a:solidFill>
                  <a:srgbClr val="231F20"/>
                </a:solidFill>
                <a:latin typeface="Utopia Std"/>
                <a:cs typeface="Utopia Std"/>
              </a:rPr>
              <a:t>At </a:t>
            </a:r>
            <a:r>
              <a:rPr lang="en-GB" sz="1200" b="1" dirty="0">
                <a:solidFill>
                  <a:srgbClr val="231F20"/>
                </a:solidFill>
                <a:latin typeface="Utopia Std"/>
                <a:cs typeface="Utopia Std"/>
              </a:rPr>
              <a:t>Kirstineberg: </a:t>
            </a:r>
            <a:r>
              <a:rPr lang="en-GB" sz="1200" i="1" dirty="0">
                <a:solidFill>
                  <a:srgbClr val="231F20"/>
                </a:solidFill>
                <a:latin typeface="Utopia Std"/>
                <a:cs typeface="Utopia Std"/>
              </a:rPr>
              <a:t>The company is a member of an employers´ organisation</a:t>
            </a:r>
            <a:r>
              <a:rPr lang="en-GB" sz="1200" i="1" spc="-5" dirty="0">
                <a:solidFill>
                  <a:srgbClr val="231F20"/>
                </a:solidFill>
                <a:latin typeface="Utopia Std"/>
                <a:cs typeface="Utopia Std"/>
              </a:rPr>
              <a:t>, which is why the company is subject to the applicable collective agreement in the relevant subject areas, including danish working environment association</a:t>
            </a:r>
            <a:r>
              <a:rPr lang="da-DK" sz="1200" i="1" spc="-5" dirty="0">
                <a:solidFill>
                  <a:srgbClr val="231F20"/>
                </a:solidFill>
                <a:latin typeface="Utopia Std"/>
                <a:cs typeface="Utopia Std"/>
              </a:rPr>
              <a:t>.</a:t>
            </a:r>
            <a:endParaRPr sz="1200" dirty="0">
              <a:latin typeface="Utopia Std"/>
              <a:cs typeface="Utopia Std"/>
            </a:endParaRPr>
          </a:p>
        </p:txBody>
      </p:sp>
      <p:sp>
        <p:nvSpPr>
          <p:cNvPr id="11" name="object 11"/>
          <p:cNvSpPr/>
          <p:nvPr/>
        </p:nvSpPr>
        <p:spPr>
          <a:xfrm>
            <a:off x="5986576" y="1998007"/>
            <a:ext cx="0" cy="4494530"/>
          </a:xfrm>
          <a:custGeom>
            <a:avLst/>
            <a:gdLst/>
            <a:ahLst/>
            <a:cxnLst/>
            <a:rect l="l" t="t" r="r" b="b"/>
            <a:pathLst>
              <a:path h="4494530">
                <a:moveTo>
                  <a:pt x="0" y="0"/>
                </a:moveTo>
                <a:lnTo>
                  <a:pt x="0" y="4493996"/>
                </a:lnTo>
              </a:path>
            </a:pathLst>
          </a:custGeom>
          <a:ln w="12700">
            <a:solidFill>
              <a:srgbClr val="115D49"/>
            </a:solidFill>
          </a:ln>
        </p:spPr>
        <p:txBody>
          <a:bodyPr wrap="square" lIns="0" tIns="0" rIns="0" bIns="0" rtlCol="0"/>
          <a:lstStyle/>
          <a:p>
            <a:endParaRPr/>
          </a:p>
        </p:txBody>
      </p:sp>
      <p:sp>
        <p:nvSpPr>
          <p:cNvPr id="12" name="object 12"/>
          <p:cNvSpPr/>
          <p:nvPr/>
        </p:nvSpPr>
        <p:spPr>
          <a:xfrm>
            <a:off x="287997" y="288010"/>
            <a:ext cx="1294015" cy="12940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763DBFF99841D41B7A9D46A4F90BFA5" ma:contentTypeVersion="10" ma:contentTypeDescription="Opret et nyt dokument." ma:contentTypeScope="" ma:versionID="021b7176dc658c69bf00b46b01410036">
  <xsd:schema xmlns:xsd="http://www.w3.org/2001/XMLSchema" xmlns:xs="http://www.w3.org/2001/XMLSchema" xmlns:p="http://schemas.microsoft.com/office/2006/metadata/properties" xmlns:ns2="13be730e-6f92-471c-9cc1-97609ee244cc" targetNamespace="http://schemas.microsoft.com/office/2006/metadata/properties" ma:root="true" ma:fieldsID="0b484527adae519d57161e15378b644a" ns2:_="">
    <xsd:import namespace="13be730e-6f92-471c-9cc1-97609ee244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e730e-6f92-471c-9cc1-97609ee24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8C3AC9-CE8C-471F-A4E6-A8C90A665CB5}">
  <ds:schemaRefs>
    <ds:schemaRef ds:uri="http://schemas.microsoft.com/sharepoint/v3/contenttype/forms"/>
  </ds:schemaRefs>
</ds:datastoreItem>
</file>

<file path=customXml/itemProps2.xml><?xml version="1.0" encoding="utf-8"?>
<ds:datastoreItem xmlns:ds="http://schemas.openxmlformats.org/officeDocument/2006/customXml" ds:itemID="{D1C2531C-BDD0-44C5-8A11-C12AF6F058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B844C10-60EF-4B40-901C-1CC3EEB45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e730e-6f92-471c-9cc1-97609ee244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835</TotalTime>
  <Words>2718</Words>
  <Application>Microsoft Office PowerPoint</Application>
  <PresentationFormat>Brugerdefineret</PresentationFormat>
  <Paragraphs>158</Paragraphs>
  <Slides>21</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21</vt:i4>
      </vt:variant>
    </vt:vector>
  </HeadingPairs>
  <TitlesOfParts>
    <vt:vector size="27" baseType="lpstr">
      <vt:lpstr>Arial</vt:lpstr>
      <vt:lpstr>Calibri</vt:lpstr>
      <vt:lpstr>inherit</vt:lpstr>
      <vt:lpstr>Times New Roman</vt:lpstr>
      <vt:lpstr>Utopia Std</vt:lpstr>
      <vt:lpstr>Office Theme</vt:lpstr>
      <vt:lpstr>Kirstineberg  act upon the  UN sustainable  development  goals</vt:lpstr>
      <vt:lpstr>PowerPoint-præsentation</vt:lpstr>
      <vt:lpstr>Health and well being</vt:lpstr>
      <vt:lpstr>PowerPoint-præsentation</vt:lpstr>
      <vt:lpstr>Clean water and sanity</vt:lpstr>
      <vt:lpstr>PowerPoint-præsentation</vt:lpstr>
      <vt:lpstr>Sustainable energy</vt:lpstr>
      <vt:lpstr>PowerPoint-præsentation</vt:lpstr>
      <vt:lpstr>Decent jobs and economic growth</vt:lpstr>
      <vt:lpstr>PowerPoint-præsentation</vt:lpstr>
      <vt:lpstr>Sustainable cities and communities</vt:lpstr>
      <vt:lpstr>PowerPoint-præsentation</vt:lpstr>
      <vt:lpstr>Responsible consumption and production</vt:lpstr>
      <vt:lpstr>PowerPoint-præsentation</vt:lpstr>
      <vt:lpstr>Climate action</vt:lpstr>
      <vt:lpstr>PowerPoint-præsentation</vt:lpstr>
      <vt:lpstr>Life in the sea</vt:lpstr>
      <vt:lpstr>PowerPoint-præsentation</vt:lpstr>
      <vt:lpstr>Life in the countryside</vt:lpstr>
      <vt:lpstr>PowerPoint-præsentation</vt:lpstr>
      <vt:lpstr>Partnership for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Linnéa Treschow</dc:creator>
  <cp:lastModifiedBy>Lars Hvidtfeldt</cp:lastModifiedBy>
  <cp:revision>14</cp:revision>
  <dcterms:created xsi:type="dcterms:W3CDTF">2019-09-20T09:21:26Z</dcterms:created>
  <dcterms:modified xsi:type="dcterms:W3CDTF">2021-04-07T08:45:52Z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2019-08-13T00:00:00Z</vt:filetime>
  </property>
  <property fmtid="{D5CDD505-2E9C-101B-9397-08002B2CF9AE}" pid="3" name="Creator">
    <vt:lpwstr>Adobe InDesign CC 14.0 (Macintosh)</vt:lpwstr>
  </property>
  <property fmtid="{D5CDD505-2E9C-101B-9397-08002B2CF9AE}" pid="4" name="LastSaved">
    <vt:filetime>2019-09-20T00:00:00Z</vt:filetime>
  </property>
  <property fmtid="{D5CDD505-2E9C-101B-9397-08002B2CF9AE}" pid="5" name="ContentTypeId">
    <vt:lpwstr>0x010100C763DBFF99841D41B7A9D46A4F90BFA5</vt:lpwstr>
  </property>
</Properties>
</file>